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660" r:id="rId2"/>
  </p:sldMasterIdLst>
  <p:notesMasterIdLst>
    <p:notesMasterId r:id="rId39"/>
  </p:notesMasterIdLst>
  <p:sldIdLst>
    <p:sldId id="279" r:id="rId3"/>
    <p:sldId id="258" r:id="rId4"/>
    <p:sldId id="257" r:id="rId5"/>
    <p:sldId id="299" r:id="rId6"/>
    <p:sldId id="287" r:id="rId7"/>
    <p:sldId id="800" r:id="rId8"/>
    <p:sldId id="280" r:id="rId9"/>
    <p:sldId id="295" r:id="rId10"/>
    <p:sldId id="272" r:id="rId11"/>
    <p:sldId id="796" r:id="rId12"/>
    <p:sldId id="259" r:id="rId13"/>
    <p:sldId id="308" r:id="rId14"/>
    <p:sldId id="269" r:id="rId15"/>
    <p:sldId id="281" r:id="rId16"/>
    <p:sldId id="261" r:id="rId17"/>
    <p:sldId id="282" r:id="rId18"/>
    <p:sldId id="263" r:id="rId19"/>
    <p:sldId id="301" r:id="rId20"/>
    <p:sldId id="284" r:id="rId21"/>
    <p:sldId id="288" r:id="rId22"/>
    <p:sldId id="300" r:id="rId23"/>
    <p:sldId id="306" r:id="rId24"/>
    <p:sldId id="260" r:id="rId25"/>
    <p:sldId id="262" r:id="rId26"/>
    <p:sldId id="265" r:id="rId27"/>
    <p:sldId id="297" r:id="rId28"/>
    <p:sldId id="302" r:id="rId29"/>
    <p:sldId id="305" r:id="rId30"/>
    <p:sldId id="267" r:id="rId31"/>
    <p:sldId id="256" r:id="rId32"/>
    <p:sldId id="799" r:id="rId33"/>
    <p:sldId id="270" r:id="rId34"/>
    <p:sldId id="289" r:id="rId35"/>
    <p:sldId id="794" r:id="rId36"/>
    <p:sldId id="793" r:id="rId37"/>
    <p:sldId id="290" r:id="rId38"/>
  </p:sldIdLst>
  <p:sldSz cx="6858000" cy="9144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2D80"/>
    <a:srgbClr val="FFFF00"/>
    <a:srgbClr val="000000"/>
    <a:srgbClr val="FFC000"/>
    <a:srgbClr val="800080"/>
    <a:srgbClr val="FF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40" d="100"/>
          <a:sy n="140" d="100"/>
        </p:scale>
        <p:origin x="1782" y="-2058"/>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1.xml"/><Relationship Id="rId1" Type="http://schemas.microsoft.com/office/2011/relationships/chartStyle" Target="style1.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2.xml"/><Relationship Id="rId1" Type="http://schemas.microsoft.com/office/2011/relationships/chartStyle" Target="style2.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400" dirty="0"/>
              <a:t>WGFM-FM Cume Persons </a:t>
            </a:r>
          </a:p>
          <a:p>
            <a:pPr>
              <a:defRPr sz="1200"/>
            </a:pPr>
            <a:r>
              <a:rPr lang="en-US" sz="1400" dirty="0"/>
              <a:t>12+ Age Composition</a:t>
            </a:r>
          </a:p>
          <a:p>
            <a:pPr>
              <a:defRPr sz="1200"/>
            </a:pPr>
            <a:r>
              <a:rPr lang="en-US" sz="1400" dirty="0"/>
              <a:t>Mon-Fri</a:t>
            </a:r>
            <a:r>
              <a:rPr lang="en-US" sz="1400" baseline="0" dirty="0"/>
              <a:t> 6A-7P</a:t>
            </a:r>
            <a:endParaRPr lang="en-US" sz="1400" dirty="0"/>
          </a:p>
        </c:rich>
      </c:tx>
      <c:layout>
        <c:manualLayout>
          <c:xMode val="edge"/>
          <c:yMode val="edge"/>
          <c:x val="0.36151244700331592"/>
          <c:y val="0"/>
        </c:manualLayout>
      </c:layout>
      <c:overlay val="0"/>
    </c:title>
    <c:autoTitleDeleted val="0"/>
    <c:view3D>
      <c:rotX val="10"/>
      <c:rotY val="10"/>
      <c:rAngAx val="1"/>
    </c:view3D>
    <c:floor>
      <c:thickness val="0"/>
      <c:spPr>
        <a:solidFill>
          <a:schemeClr val="bg1">
            <a:lumMod val="85000"/>
          </a:schemeClr>
        </a:solidFill>
        <a:ln>
          <a:noFill/>
        </a:ln>
      </c:spPr>
    </c:floor>
    <c:sideWall>
      <c:thickness val="0"/>
    </c:sideWall>
    <c:backWall>
      <c:thickness val="0"/>
    </c:backWall>
    <c:plotArea>
      <c:layout>
        <c:manualLayout>
          <c:layoutTarget val="inner"/>
          <c:xMode val="edge"/>
          <c:yMode val="edge"/>
          <c:x val="0"/>
          <c:y val="0.22836874362667284"/>
          <c:w val="1"/>
          <c:h val="0.56448135571838554"/>
        </c:manualLayout>
      </c:layout>
      <c:bar3DChart>
        <c:barDir val="col"/>
        <c:grouping val="clustered"/>
        <c:varyColors val="0"/>
        <c:ser>
          <c:idx val="0"/>
          <c:order val="0"/>
          <c:tx>
            <c:strRef>
              <c:f>Sheet1!$B$1</c:f>
              <c:strCache>
                <c:ptCount val="1"/>
                <c:pt idx="0">
                  <c:v>WGFM-FM</c:v>
                </c:pt>
              </c:strCache>
            </c:strRef>
          </c:tx>
          <c:spPr>
            <a:solidFill>
              <a:srgbClr val="C00000"/>
            </a:solidFill>
            <a:scene3d>
              <a:camera prst="orthographicFront"/>
              <a:lightRig rig="threePt" dir="t"/>
            </a:scene3d>
            <a:sp3d prstMaterial="metal"/>
          </c:spPr>
          <c:invertIfNegative val="0"/>
          <c:dLbls>
            <c:numFmt formatCode="0%" sourceLinked="0"/>
            <c:spPr>
              <a:noFill/>
              <a:ln>
                <a:noFill/>
              </a:ln>
              <a:effectLst/>
            </c:spPr>
            <c:txPr>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12-17</c:v>
                </c:pt>
                <c:pt idx="1">
                  <c:v>18-24</c:v>
                </c:pt>
                <c:pt idx="2">
                  <c:v>25-34</c:v>
                </c:pt>
                <c:pt idx="3">
                  <c:v>35-44</c:v>
                </c:pt>
                <c:pt idx="4">
                  <c:v>45-54</c:v>
                </c:pt>
                <c:pt idx="5">
                  <c:v>55-64</c:v>
                </c:pt>
                <c:pt idx="6">
                  <c:v>65+</c:v>
                </c:pt>
              </c:strCache>
            </c:strRef>
          </c:cat>
          <c:val>
            <c:numRef>
              <c:f>Sheet1!$B$2:$B$8</c:f>
              <c:numCache>
                <c:formatCode>General</c:formatCode>
                <c:ptCount val="7"/>
                <c:pt idx="0">
                  <c:v>0.05</c:v>
                </c:pt>
                <c:pt idx="1">
                  <c:v>0.19</c:v>
                </c:pt>
                <c:pt idx="2">
                  <c:v>0.22800000000000001</c:v>
                </c:pt>
                <c:pt idx="3">
                  <c:v>0.21199999999999999</c:v>
                </c:pt>
                <c:pt idx="4">
                  <c:v>0.14499999999999999</c:v>
                </c:pt>
                <c:pt idx="5">
                  <c:v>0.11700000000000001</c:v>
                </c:pt>
                <c:pt idx="6">
                  <c:v>5.8999999999999997E-2</c:v>
                </c:pt>
              </c:numCache>
            </c:numRef>
          </c:val>
          <c:extLst>
            <c:ext xmlns:c16="http://schemas.microsoft.com/office/drawing/2014/chart" uri="{C3380CC4-5D6E-409C-BE32-E72D297353CC}">
              <c16:uniqueId val="{00000000-3EA9-4FD5-A43C-28A59E0E9092}"/>
            </c:ext>
          </c:extLst>
        </c:ser>
        <c:dLbls>
          <c:showLegendKey val="0"/>
          <c:showVal val="1"/>
          <c:showCatName val="0"/>
          <c:showSerName val="0"/>
          <c:showPercent val="0"/>
          <c:showBubbleSize val="0"/>
        </c:dLbls>
        <c:gapWidth val="30"/>
        <c:shape val="box"/>
        <c:axId val="51383808"/>
        <c:axId val="209434240"/>
        <c:axId val="0"/>
      </c:bar3DChart>
      <c:catAx>
        <c:axId val="51383808"/>
        <c:scaling>
          <c:orientation val="minMax"/>
        </c:scaling>
        <c:delete val="0"/>
        <c:axPos val="b"/>
        <c:numFmt formatCode="General" sourceLinked="0"/>
        <c:majorTickMark val="out"/>
        <c:minorTickMark val="none"/>
        <c:tickLblPos val="nextTo"/>
        <c:spPr>
          <a:ln>
            <a:noFill/>
          </a:ln>
        </c:spPr>
        <c:txPr>
          <a:bodyPr/>
          <a:lstStyle/>
          <a:p>
            <a:pPr>
              <a:defRPr sz="1200"/>
            </a:pPr>
            <a:endParaRPr lang="en-US"/>
          </a:p>
        </c:txPr>
        <c:crossAx val="209434240"/>
        <c:crosses val="autoZero"/>
        <c:auto val="1"/>
        <c:lblAlgn val="ctr"/>
        <c:lblOffset val="100"/>
        <c:noMultiLvlLbl val="0"/>
      </c:catAx>
      <c:valAx>
        <c:axId val="209434240"/>
        <c:scaling>
          <c:orientation val="minMax"/>
          <c:max val="0.25"/>
          <c:min val="0"/>
        </c:scaling>
        <c:delete val="1"/>
        <c:axPos val="l"/>
        <c:numFmt formatCode="General" sourceLinked="1"/>
        <c:majorTickMark val="out"/>
        <c:minorTickMark val="none"/>
        <c:tickLblPos val="none"/>
        <c:crossAx val="51383808"/>
        <c:crosses val="autoZero"/>
        <c:crossBetween val="between"/>
      </c:valAx>
    </c:plotArea>
    <c:plotVisOnly val="1"/>
    <c:dispBlanksAs val="gap"/>
    <c:showDLblsOverMax val="0"/>
  </c:chart>
  <c:spPr>
    <a:ln>
      <a:solidFill>
        <a:srgbClr val="FFFFFF"/>
      </a:solidFill>
    </a:ln>
  </c:spPr>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50"/>
            </a:pPr>
            <a:r>
              <a:rPr lang="en-US" sz="1050" b="1" i="0" u="none" strike="noStrike" baseline="0" dirty="0"/>
              <a:t>WGFM-FM Cume Persons 12+ </a:t>
            </a:r>
          </a:p>
          <a:p>
            <a:pPr>
              <a:defRPr sz="1050"/>
            </a:pPr>
            <a:r>
              <a:rPr lang="en-US" sz="1050" b="1" i="0" u="none" strike="noStrike" baseline="0" dirty="0"/>
              <a:t>Gender Composition</a:t>
            </a:r>
          </a:p>
          <a:p>
            <a:pPr>
              <a:defRPr sz="1050"/>
            </a:pPr>
            <a:r>
              <a:rPr lang="en-US" sz="1050" b="1" i="0" baseline="0" dirty="0"/>
              <a:t>Mon-Fri 6A-7P</a:t>
            </a:r>
          </a:p>
        </c:rich>
      </c:tx>
      <c:layout>
        <c:manualLayout>
          <c:xMode val="edge"/>
          <c:yMode val="edge"/>
          <c:x val="0.12252764242138357"/>
          <c:y val="0"/>
        </c:manualLayout>
      </c:layout>
      <c:overlay val="0"/>
    </c:title>
    <c:autoTitleDeleted val="0"/>
    <c:view3D>
      <c:rotX val="35"/>
      <c:rotY val="130"/>
      <c:rAngAx val="1"/>
    </c:view3D>
    <c:floor>
      <c:thickness val="0"/>
      <c:spPr>
        <a:solidFill>
          <a:schemeClr val="bg1">
            <a:lumMod val="85000"/>
          </a:schemeClr>
        </a:solidFill>
        <a:ln>
          <a:noFill/>
        </a:ln>
      </c:spPr>
    </c:floor>
    <c:sideWall>
      <c:thickness val="0"/>
    </c:sideWall>
    <c:backWall>
      <c:thickness val="0"/>
    </c:backWall>
    <c:plotArea>
      <c:layout>
        <c:manualLayout>
          <c:layoutTarget val="inner"/>
          <c:xMode val="edge"/>
          <c:yMode val="edge"/>
          <c:x val="0"/>
          <c:y val="0.33500000000000585"/>
          <c:w val="1"/>
          <c:h val="0.49118372703412388"/>
        </c:manualLayout>
      </c:layout>
      <c:pie3DChart>
        <c:varyColors val="1"/>
        <c:ser>
          <c:idx val="0"/>
          <c:order val="0"/>
          <c:tx>
            <c:strRef>
              <c:f>Sheet1!$B$1</c:f>
              <c:strCache>
                <c:ptCount val="1"/>
                <c:pt idx="0">
                  <c:v>Composition</c:v>
                </c:pt>
              </c:strCache>
            </c:strRef>
          </c:tx>
          <c:spPr>
            <a:scene3d>
              <a:camera prst="orthographicFront"/>
              <a:lightRig rig="threePt" dir="t"/>
            </a:scene3d>
            <a:sp3d prstMaterial="metal"/>
          </c:spPr>
          <c:dPt>
            <c:idx val="0"/>
            <c:bubble3D val="0"/>
            <c:spPr>
              <a:solidFill>
                <a:srgbClr val="C00000"/>
              </a:solidFill>
              <a:scene3d>
                <a:camera prst="orthographicFront"/>
                <a:lightRig rig="threePt" dir="t"/>
              </a:scene3d>
              <a:sp3d prstMaterial="metal"/>
            </c:spPr>
            <c:extLst>
              <c:ext xmlns:c16="http://schemas.microsoft.com/office/drawing/2014/chart" uri="{C3380CC4-5D6E-409C-BE32-E72D297353CC}">
                <c16:uniqueId val="{00000001-B199-4149-A5AD-C7F1F27E49B9}"/>
              </c:ext>
            </c:extLst>
          </c:dPt>
          <c:dLbls>
            <c:numFmt formatCode="0%" sourceLinked="0"/>
            <c:spPr>
              <a:noFill/>
              <a:ln>
                <a:noFill/>
              </a:ln>
              <a:effectLst/>
            </c:spPr>
            <c:txPr>
              <a:bodyPr/>
              <a:lstStyle/>
              <a:p>
                <a:pPr>
                  <a:defRPr sz="1200"/>
                </a:pPr>
                <a:endParaRPr lang="en-US"/>
              </a:p>
            </c:txPr>
            <c:dLblPos val="outEnd"/>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Male</c:v>
                </c:pt>
                <c:pt idx="1">
                  <c:v>Female</c:v>
                </c:pt>
              </c:strCache>
            </c:strRef>
          </c:cat>
          <c:val>
            <c:numRef>
              <c:f>Sheet1!$B$2:$B$3</c:f>
              <c:numCache>
                <c:formatCode>General</c:formatCode>
                <c:ptCount val="2"/>
                <c:pt idx="0">
                  <c:v>0.57999999999999996</c:v>
                </c:pt>
                <c:pt idx="1">
                  <c:v>0.42</c:v>
                </c:pt>
              </c:numCache>
            </c:numRef>
          </c:val>
          <c:extLst>
            <c:ext xmlns:c16="http://schemas.microsoft.com/office/drawing/2014/chart" uri="{C3380CC4-5D6E-409C-BE32-E72D297353CC}">
              <c16:uniqueId val="{00000002-B199-4149-A5AD-C7F1F27E49B9}"/>
            </c:ext>
          </c:extLst>
        </c:ser>
        <c:dLbls>
          <c:showLegendKey val="0"/>
          <c:showVal val="0"/>
          <c:showCatName val="0"/>
          <c:showSerName val="0"/>
          <c:showPercent val="0"/>
          <c:showBubbleSize val="0"/>
          <c:showLeaderLines val="1"/>
        </c:dLbls>
      </c:pie3DChart>
    </c:plotArea>
    <c:legend>
      <c:legendPos val="b"/>
      <c:layout>
        <c:manualLayout>
          <c:xMode val="edge"/>
          <c:yMode val="edge"/>
          <c:x val="0.20768683884451405"/>
          <c:y val="0.81874045881410551"/>
          <c:w val="0.59609180511387616"/>
          <c:h val="0.1651501188862681"/>
        </c:manualLayout>
      </c:layout>
      <c:overlay val="0"/>
      <c:txPr>
        <a:bodyPr/>
        <a:lstStyle/>
        <a:p>
          <a:pPr>
            <a:defRPr sz="1200"/>
          </a:pPr>
          <a:endParaRPr lang="en-US"/>
        </a:p>
      </c:txPr>
    </c:legend>
    <c:plotVisOnly val="1"/>
    <c:dispBlanksAs val="gap"/>
    <c:showDLblsOverMax val="0"/>
  </c:chart>
  <c:spPr>
    <a:ln>
      <a:solidFill>
        <a:srgbClr val="FFFFFF"/>
      </a:solidFill>
    </a:ln>
    <a:scene3d>
      <a:camera prst="orthographicFront"/>
      <a:lightRig rig="threePt" dir="t"/>
    </a:scene3d>
  </c:spPr>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900"/>
            </a:pPr>
            <a:r>
              <a:rPr lang="en-US" sz="1050" b="1" i="0" u="none" strike="noStrike" baseline="0" dirty="0"/>
              <a:t>WGFM-FM Cume Persons 12+ Median Age</a:t>
            </a:r>
          </a:p>
          <a:p>
            <a:pPr>
              <a:defRPr sz="900"/>
            </a:pPr>
            <a:r>
              <a:rPr lang="en-US" sz="1050" b="1" i="0" baseline="0" dirty="0"/>
              <a:t>Mon‑Sun 6A‑12Mid</a:t>
            </a:r>
          </a:p>
        </c:rich>
      </c:tx>
      <c:overlay val="0"/>
    </c:title>
    <c:autoTitleDeleted val="0"/>
    <c:view3D>
      <c:rotX val="10"/>
      <c:rotY val="10"/>
      <c:rAngAx val="1"/>
    </c:view3D>
    <c:floor>
      <c:thickness val="0"/>
      <c:spPr>
        <a:solidFill>
          <a:schemeClr val="bg1">
            <a:lumMod val="85000"/>
          </a:schemeClr>
        </a:solidFill>
        <a:ln>
          <a:noFill/>
        </a:ln>
      </c:spPr>
    </c:floor>
    <c:sideWall>
      <c:thickness val="0"/>
    </c:sideWall>
    <c:backWall>
      <c:thickness val="0"/>
    </c:backWall>
    <c:plotArea>
      <c:layout>
        <c:manualLayout>
          <c:layoutTarget val="inner"/>
          <c:xMode val="edge"/>
          <c:yMode val="edge"/>
          <c:x val="0.1799369965483279"/>
          <c:y val="0.20166655638903347"/>
          <c:w val="0.64732348676527973"/>
          <c:h val="0.70229483814523264"/>
        </c:manualLayout>
      </c:layout>
      <c:bar3DChart>
        <c:barDir val="col"/>
        <c:grouping val="clustered"/>
        <c:varyColors val="0"/>
        <c:ser>
          <c:idx val="0"/>
          <c:order val="0"/>
          <c:tx>
            <c:strRef>
              <c:f>Sheet1!$B$1</c:f>
              <c:strCache>
                <c:ptCount val="1"/>
                <c:pt idx="0">
                  <c:v>WGFM-FM</c:v>
                </c:pt>
              </c:strCache>
            </c:strRef>
          </c:tx>
          <c:spPr>
            <a:solidFill>
              <a:srgbClr val="C00000"/>
            </a:solidFill>
            <a:scene3d>
              <a:camera prst="orthographicFront"/>
              <a:lightRig rig="threePt" dir="t"/>
            </a:scene3d>
            <a:sp3d prstMaterial="metal"/>
          </c:spPr>
          <c:invertIfNegative val="0"/>
          <c:dLbls>
            <c:numFmt formatCode="General" sourceLinked="0"/>
            <c:spPr>
              <a:noFill/>
              <a:ln>
                <a:noFill/>
              </a:ln>
              <a:effectLst/>
            </c:spPr>
            <c:txPr>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Median Age</c:v>
                </c:pt>
              </c:strCache>
            </c:strRef>
          </c:cat>
          <c:val>
            <c:numRef>
              <c:f>Sheet1!$B$2</c:f>
              <c:numCache>
                <c:formatCode>General</c:formatCode>
                <c:ptCount val="1"/>
                <c:pt idx="0">
                  <c:v>38</c:v>
                </c:pt>
              </c:numCache>
            </c:numRef>
          </c:val>
          <c:extLst>
            <c:ext xmlns:c16="http://schemas.microsoft.com/office/drawing/2014/chart" uri="{C3380CC4-5D6E-409C-BE32-E72D297353CC}">
              <c16:uniqueId val="{00000000-C53C-4BED-B10C-AE24B8C2FDB1}"/>
            </c:ext>
          </c:extLst>
        </c:ser>
        <c:dLbls>
          <c:showLegendKey val="0"/>
          <c:showVal val="1"/>
          <c:showCatName val="0"/>
          <c:showSerName val="0"/>
          <c:showPercent val="0"/>
          <c:showBubbleSize val="0"/>
        </c:dLbls>
        <c:gapWidth val="30"/>
        <c:shape val="box"/>
        <c:axId val="196287488"/>
        <c:axId val="195589760"/>
        <c:axId val="0"/>
      </c:bar3DChart>
      <c:catAx>
        <c:axId val="196287488"/>
        <c:scaling>
          <c:orientation val="minMax"/>
        </c:scaling>
        <c:delete val="0"/>
        <c:axPos val="b"/>
        <c:numFmt formatCode="General" sourceLinked="1"/>
        <c:majorTickMark val="out"/>
        <c:minorTickMark val="none"/>
        <c:tickLblPos val="none"/>
        <c:spPr>
          <a:ln>
            <a:noFill/>
          </a:ln>
        </c:spPr>
        <c:txPr>
          <a:bodyPr/>
          <a:lstStyle/>
          <a:p>
            <a:pPr>
              <a:defRPr sz="1200"/>
            </a:pPr>
            <a:endParaRPr lang="en-US"/>
          </a:p>
        </c:txPr>
        <c:crossAx val="195589760"/>
        <c:crosses val="autoZero"/>
        <c:auto val="1"/>
        <c:lblAlgn val="ctr"/>
        <c:lblOffset val="100"/>
        <c:noMultiLvlLbl val="0"/>
      </c:catAx>
      <c:valAx>
        <c:axId val="195589760"/>
        <c:scaling>
          <c:orientation val="minMax"/>
        </c:scaling>
        <c:delete val="1"/>
        <c:axPos val="l"/>
        <c:numFmt formatCode="General" sourceLinked="1"/>
        <c:majorTickMark val="out"/>
        <c:minorTickMark val="none"/>
        <c:tickLblPos val="none"/>
        <c:crossAx val="196287488"/>
        <c:crosses val="autoZero"/>
        <c:crossBetween val="between"/>
      </c:valAx>
    </c:plotArea>
    <c:plotVisOnly val="1"/>
    <c:dispBlanksAs val="gap"/>
    <c:showDLblsOverMax val="0"/>
  </c:chart>
  <c:spPr>
    <a:ln>
      <a:solidFill>
        <a:srgbClr val="FFFFFF"/>
      </a:solidFill>
    </a:ln>
  </c:spPr>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b="1" i="0" u="none" strike="noStrike" baseline="0" dirty="0"/>
              <a:t>WGFN-FM AQH Persons 12+ </a:t>
            </a:r>
          </a:p>
          <a:p>
            <a:pPr>
              <a:defRPr sz="1200"/>
            </a:pPr>
            <a:r>
              <a:rPr lang="en-US" sz="1200" b="1" i="0" u="none" strike="noStrike" baseline="0" dirty="0"/>
              <a:t>Gender Composition</a:t>
            </a:r>
          </a:p>
          <a:p>
            <a:pPr>
              <a:defRPr sz="1200"/>
            </a:pPr>
            <a:r>
              <a:rPr lang="en-US" sz="1200" b="1" i="0" baseline="0" dirty="0"/>
              <a:t>Mon‑Sun 6A‑12Mid</a:t>
            </a:r>
          </a:p>
        </c:rich>
      </c:tx>
      <c:overlay val="0"/>
    </c:title>
    <c:autoTitleDeleted val="0"/>
    <c:view3D>
      <c:rotX val="35"/>
      <c:rotY val="130"/>
      <c:rAngAx val="1"/>
    </c:view3D>
    <c:floor>
      <c:thickness val="0"/>
      <c:spPr>
        <a:solidFill>
          <a:schemeClr val="bg1">
            <a:lumMod val="85000"/>
          </a:schemeClr>
        </a:solidFill>
        <a:ln>
          <a:noFill/>
        </a:ln>
      </c:spPr>
    </c:floor>
    <c:sideWall>
      <c:thickness val="0"/>
    </c:sideWall>
    <c:backWall>
      <c:thickness val="0"/>
    </c:backWall>
    <c:plotArea>
      <c:layout>
        <c:manualLayout>
          <c:layoutTarget val="inner"/>
          <c:xMode val="edge"/>
          <c:yMode val="edge"/>
          <c:x val="0"/>
          <c:y val="0.33500000000000585"/>
          <c:w val="1"/>
          <c:h val="0.49118372703412388"/>
        </c:manualLayout>
      </c:layout>
      <c:pie3DChart>
        <c:varyColors val="1"/>
        <c:ser>
          <c:idx val="0"/>
          <c:order val="0"/>
          <c:tx>
            <c:strRef>
              <c:f>Sheet1!$B$1</c:f>
              <c:strCache>
                <c:ptCount val="1"/>
                <c:pt idx="0">
                  <c:v>Composition</c:v>
                </c:pt>
              </c:strCache>
            </c:strRef>
          </c:tx>
          <c:spPr>
            <a:scene3d>
              <a:camera prst="orthographicFront"/>
              <a:lightRig rig="threePt" dir="t"/>
            </a:scene3d>
            <a:sp3d prstMaterial="metal"/>
          </c:spPr>
          <c:dPt>
            <c:idx val="0"/>
            <c:bubble3D val="0"/>
            <c:spPr>
              <a:solidFill>
                <a:srgbClr val="C00000"/>
              </a:solidFill>
              <a:scene3d>
                <a:camera prst="orthographicFront"/>
                <a:lightRig rig="threePt" dir="t"/>
              </a:scene3d>
              <a:sp3d prstMaterial="metal"/>
            </c:spPr>
            <c:extLst>
              <c:ext xmlns:c16="http://schemas.microsoft.com/office/drawing/2014/chart" uri="{C3380CC4-5D6E-409C-BE32-E72D297353CC}">
                <c16:uniqueId val="{00000001-69AC-49AC-91A3-F9CCB31A080A}"/>
              </c:ext>
            </c:extLst>
          </c:dPt>
          <c:dLbls>
            <c:numFmt formatCode="0%" sourceLinked="0"/>
            <c:spPr>
              <a:noFill/>
              <a:ln>
                <a:noFill/>
              </a:ln>
              <a:effectLst/>
            </c:spPr>
            <c:txPr>
              <a:bodyPr/>
              <a:lstStyle/>
              <a:p>
                <a:pPr>
                  <a:defRPr sz="1200"/>
                </a:pPr>
                <a:endParaRPr lang="en-US"/>
              </a:p>
            </c:txPr>
            <c:dLblPos val="outEnd"/>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Male</c:v>
                </c:pt>
                <c:pt idx="1">
                  <c:v>Female</c:v>
                </c:pt>
              </c:strCache>
            </c:strRef>
          </c:cat>
          <c:val>
            <c:numRef>
              <c:f>Sheet1!$B$2:$B$3</c:f>
              <c:numCache>
                <c:formatCode>General</c:formatCode>
                <c:ptCount val="2"/>
                <c:pt idx="0">
                  <c:v>0.62</c:v>
                </c:pt>
                <c:pt idx="1">
                  <c:v>0.38</c:v>
                </c:pt>
              </c:numCache>
            </c:numRef>
          </c:val>
          <c:extLst>
            <c:ext xmlns:c16="http://schemas.microsoft.com/office/drawing/2014/chart" uri="{C3380CC4-5D6E-409C-BE32-E72D297353CC}">
              <c16:uniqueId val="{00000002-69AC-49AC-91A3-F9CCB31A080A}"/>
            </c:ext>
          </c:extLst>
        </c:ser>
        <c:dLbls>
          <c:showLegendKey val="0"/>
          <c:showVal val="0"/>
          <c:showCatName val="0"/>
          <c:showSerName val="0"/>
          <c:showPercent val="0"/>
          <c:showBubbleSize val="0"/>
          <c:showLeaderLines val="1"/>
        </c:dLbls>
      </c:pie3DChart>
    </c:plotArea>
    <c:legend>
      <c:legendPos val="b"/>
      <c:overlay val="0"/>
      <c:txPr>
        <a:bodyPr/>
        <a:lstStyle/>
        <a:p>
          <a:pPr>
            <a:defRPr sz="1200"/>
          </a:pPr>
          <a:endParaRPr lang="en-US"/>
        </a:p>
      </c:txPr>
    </c:legend>
    <c:plotVisOnly val="1"/>
    <c:dispBlanksAs val="gap"/>
    <c:showDLblsOverMax val="0"/>
  </c:chart>
  <c:spPr>
    <a:ln>
      <a:solidFill>
        <a:srgbClr val="FFFFFF"/>
      </a:solidFill>
    </a:ln>
    <a:scene3d>
      <a:camera prst="orthographicFront"/>
      <a:lightRig rig="threePt" dir="t"/>
    </a:scene3d>
  </c:spPr>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pPr>
            <a:r>
              <a:rPr lang="en-US" sz="1100" b="1" i="0" u="none" strike="noStrike" baseline="0" dirty="0"/>
              <a:t>WGFN-FM AQH Persons 12+ Median Age</a:t>
            </a:r>
          </a:p>
          <a:p>
            <a:pPr>
              <a:defRPr sz="1100"/>
            </a:pPr>
            <a:r>
              <a:rPr lang="en-US" sz="1100" b="1" i="0" baseline="0" dirty="0"/>
              <a:t>Mon‑Sun 6A‑12Mid</a:t>
            </a:r>
          </a:p>
        </c:rich>
      </c:tx>
      <c:overlay val="0"/>
    </c:title>
    <c:autoTitleDeleted val="0"/>
    <c:view3D>
      <c:rotX val="10"/>
      <c:rotY val="10"/>
      <c:rAngAx val="1"/>
    </c:view3D>
    <c:floor>
      <c:thickness val="0"/>
      <c:spPr>
        <a:solidFill>
          <a:schemeClr val="bg1">
            <a:lumMod val="85000"/>
          </a:schemeClr>
        </a:solidFill>
        <a:ln>
          <a:noFill/>
        </a:ln>
      </c:spPr>
    </c:floor>
    <c:sideWall>
      <c:thickness val="0"/>
    </c:sideWall>
    <c:backWall>
      <c:thickness val="0"/>
    </c:backWall>
    <c:plotArea>
      <c:layout>
        <c:manualLayout>
          <c:layoutTarget val="inner"/>
          <c:xMode val="edge"/>
          <c:yMode val="edge"/>
          <c:x val="0.1799369965483279"/>
          <c:y val="0.20166655638903347"/>
          <c:w val="0.64732348676527973"/>
          <c:h val="0.70229483814523264"/>
        </c:manualLayout>
      </c:layout>
      <c:bar3DChart>
        <c:barDir val="col"/>
        <c:grouping val="clustered"/>
        <c:varyColors val="0"/>
        <c:ser>
          <c:idx val="0"/>
          <c:order val="0"/>
          <c:tx>
            <c:strRef>
              <c:f>Sheet1!$B$1</c:f>
              <c:strCache>
                <c:ptCount val="1"/>
                <c:pt idx="0">
                  <c:v>WGFN-FM</c:v>
                </c:pt>
              </c:strCache>
            </c:strRef>
          </c:tx>
          <c:spPr>
            <a:solidFill>
              <a:srgbClr val="C00000"/>
            </a:solidFill>
            <a:scene3d>
              <a:camera prst="orthographicFront"/>
              <a:lightRig rig="threePt" dir="t"/>
            </a:scene3d>
            <a:sp3d prstMaterial="metal"/>
          </c:spPr>
          <c:invertIfNegative val="0"/>
          <c:dLbls>
            <c:dLbl>
              <c:idx val="0"/>
              <c:layout>
                <c:manualLayout>
                  <c:x val="1.6642194777888943E-2"/>
                  <c:y val="-3.8410189717821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36C-46C5-ACD9-F1C25749063C}"/>
                </c:ext>
              </c:extLst>
            </c:dLbl>
            <c:numFmt formatCode="General" sourceLinked="0"/>
            <c:spPr>
              <a:noFill/>
              <a:ln>
                <a:noFill/>
              </a:ln>
              <a:effectLst/>
            </c:spPr>
            <c:txPr>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Median Age</c:v>
                </c:pt>
              </c:strCache>
            </c:strRef>
          </c:cat>
          <c:val>
            <c:numRef>
              <c:f>Sheet1!$B$2</c:f>
              <c:numCache>
                <c:formatCode>General</c:formatCode>
                <c:ptCount val="1"/>
                <c:pt idx="0">
                  <c:v>56</c:v>
                </c:pt>
              </c:numCache>
            </c:numRef>
          </c:val>
          <c:extLst>
            <c:ext xmlns:c16="http://schemas.microsoft.com/office/drawing/2014/chart" uri="{C3380CC4-5D6E-409C-BE32-E72D297353CC}">
              <c16:uniqueId val="{00000000-336C-46C5-ACD9-F1C25749063C}"/>
            </c:ext>
          </c:extLst>
        </c:ser>
        <c:dLbls>
          <c:showLegendKey val="0"/>
          <c:showVal val="1"/>
          <c:showCatName val="0"/>
          <c:showSerName val="0"/>
          <c:showPercent val="0"/>
          <c:showBubbleSize val="0"/>
        </c:dLbls>
        <c:gapWidth val="30"/>
        <c:shape val="box"/>
        <c:axId val="197263872"/>
        <c:axId val="191915136"/>
        <c:axId val="0"/>
      </c:bar3DChart>
      <c:catAx>
        <c:axId val="197263872"/>
        <c:scaling>
          <c:orientation val="minMax"/>
        </c:scaling>
        <c:delete val="0"/>
        <c:axPos val="b"/>
        <c:numFmt formatCode="General" sourceLinked="1"/>
        <c:majorTickMark val="out"/>
        <c:minorTickMark val="none"/>
        <c:tickLblPos val="none"/>
        <c:spPr>
          <a:ln>
            <a:noFill/>
          </a:ln>
        </c:spPr>
        <c:txPr>
          <a:bodyPr/>
          <a:lstStyle/>
          <a:p>
            <a:pPr>
              <a:defRPr sz="1200"/>
            </a:pPr>
            <a:endParaRPr lang="en-US"/>
          </a:p>
        </c:txPr>
        <c:crossAx val="191915136"/>
        <c:crosses val="autoZero"/>
        <c:auto val="1"/>
        <c:lblAlgn val="ctr"/>
        <c:lblOffset val="100"/>
        <c:noMultiLvlLbl val="0"/>
      </c:catAx>
      <c:valAx>
        <c:axId val="191915136"/>
        <c:scaling>
          <c:orientation val="minMax"/>
          <c:max val="0.60000000000000009"/>
          <c:min val="0"/>
        </c:scaling>
        <c:delete val="1"/>
        <c:axPos val="l"/>
        <c:numFmt formatCode="General" sourceLinked="1"/>
        <c:majorTickMark val="out"/>
        <c:minorTickMark val="none"/>
        <c:tickLblPos val="none"/>
        <c:crossAx val="197263872"/>
        <c:crosses val="autoZero"/>
        <c:crossBetween val="between"/>
      </c:valAx>
    </c:plotArea>
    <c:plotVisOnly val="1"/>
    <c:dispBlanksAs val="gap"/>
    <c:showDLblsOverMax val="0"/>
  </c:chart>
  <c:spPr>
    <a:ln>
      <a:solidFill>
        <a:srgbClr val="FFFFFF"/>
      </a:solidFill>
    </a:ln>
  </c:spPr>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dirty="0"/>
              <a:t>Age Composition</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Age</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8D5-4A11-9BFE-E387CF6E7092}"/>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8D5-4A11-9BFE-E387CF6E7092}"/>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38D5-4A11-9BFE-E387CF6E7092}"/>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38D5-4A11-9BFE-E387CF6E7092}"/>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38D5-4A11-9BFE-E387CF6E7092}"/>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38D5-4A11-9BFE-E387CF6E7092}"/>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38D5-4A11-9BFE-E387CF6E7092}"/>
              </c:ext>
            </c:extLst>
          </c:dPt>
          <c:dLbls>
            <c:dLbl>
              <c:idx val="0"/>
              <c:layout>
                <c:manualLayout>
                  <c:x val="-9.3111580226966934E-3"/>
                  <c:y val="3.7232719021990553E-2"/>
                </c:manualLayout>
              </c:layout>
              <c:tx>
                <c:rich>
                  <a:bodyPr/>
                  <a:lstStyle/>
                  <a:p>
                    <a:fld id="{0707ABCA-5B8E-454D-8506-255BF33482F5}" type="PERCENTAGE">
                      <a:rPr lang="en-US" baseline="0" smtClean="0"/>
                      <a:pPr/>
                      <a:t>[PERCENTAGE]</a:t>
                    </a:fld>
                    <a:endParaRPr lang="en-US"/>
                  </a:p>
                </c:rich>
              </c:tx>
              <c:dLblPos val="bestFit"/>
              <c:showLegendKey val="0"/>
              <c:showVal val="1"/>
              <c:showCatName val="0"/>
              <c:showSerName val="0"/>
              <c:showPercent val="1"/>
              <c:showBubbleSize val="0"/>
              <c:extLst>
                <c:ext xmlns:c15="http://schemas.microsoft.com/office/drawing/2012/chart" uri="{CE6537A1-D6FC-4f65-9D91-7224C49458BB}">
                  <c15:layout>
                    <c:manualLayout>
                      <c:w val="7.7900322133216127E-2"/>
                      <c:h val="7.8430887806763702E-2"/>
                    </c:manualLayout>
                  </c15:layout>
                  <c15:dlblFieldTable/>
                  <c15:showDataLabelsRange val="0"/>
                </c:ext>
                <c:ext xmlns:c16="http://schemas.microsoft.com/office/drawing/2014/chart" uri="{C3380CC4-5D6E-409C-BE32-E72D297353CC}">
                  <c16:uniqueId val="{00000001-38D5-4A11-9BFE-E387CF6E7092}"/>
                </c:ext>
              </c:extLst>
            </c:dLbl>
            <c:dLbl>
              <c:idx val="1"/>
              <c:layout>
                <c:manualLayout>
                  <c:x val="-4.9199646188586355E-2"/>
                  <c:y val="0.14745976518090459"/>
                </c:manualLayout>
              </c:layout>
              <c:tx>
                <c:rich>
                  <a:bodyPr/>
                  <a:lstStyle/>
                  <a:p>
                    <a:fld id="{D2E0ACFD-8A61-4494-AF00-ED066A2F4648}" type="PERCENTAGE">
                      <a:rPr lang="en-US" baseline="0" smtClean="0"/>
                      <a:pPr/>
                      <a:t>[PERCENTAGE]</a:t>
                    </a:fld>
                    <a:endParaRPr lang="en-US"/>
                  </a:p>
                </c:rich>
              </c:tx>
              <c:dLblPos val="bestFit"/>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8D5-4A11-9BFE-E387CF6E7092}"/>
                </c:ext>
              </c:extLst>
            </c:dLbl>
            <c:dLbl>
              <c:idx val="2"/>
              <c:layout>
                <c:manualLayout>
                  <c:x val="-0.16620179555572351"/>
                  <c:y val="6.2353655447332262E-2"/>
                </c:manualLayout>
              </c:layout>
              <c:tx>
                <c:rich>
                  <a:bodyPr/>
                  <a:lstStyle/>
                  <a:p>
                    <a:fld id="{DF87562D-F87A-4ACB-BB13-D22C1F080274}" type="PERCENTAGE">
                      <a:rPr lang="en-US" baseline="0" smtClean="0"/>
                      <a:pPr/>
                      <a:t>[PERCENTAGE]</a:t>
                    </a:fld>
                    <a:endParaRPr lang="en-US"/>
                  </a:p>
                </c:rich>
              </c:tx>
              <c:dLblPos val="bestFit"/>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38D5-4A11-9BFE-E387CF6E7092}"/>
                </c:ext>
              </c:extLst>
            </c:dLbl>
            <c:dLbl>
              <c:idx val="3"/>
              <c:layout>
                <c:manualLayout>
                  <c:x val="2.9982684302294137E-2"/>
                  <c:y val="-0.14435476439911604"/>
                </c:manualLayout>
              </c:layout>
              <c:tx>
                <c:rich>
                  <a:bodyPr/>
                  <a:lstStyle/>
                  <a:p>
                    <a:fld id="{558DDE73-F09A-44E2-84B1-1112E44D46EA}" type="PERCENTAGE">
                      <a:rPr lang="en-US" baseline="0" smtClean="0"/>
                      <a:pPr/>
                      <a:t>[PERCENTAGE]</a:t>
                    </a:fld>
                    <a:endParaRPr lang="en-US"/>
                  </a:p>
                </c:rich>
              </c:tx>
              <c:dLblPos val="bestFit"/>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38D5-4A11-9BFE-E387CF6E7092}"/>
                </c:ext>
              </c:extLst>
            </c:dLbl>
            <c:dLbl>
              <c:idx val="4"/>
              <c:layout>
                <c:manualLayout>
                  <c:x val="0.1149360555407228"/>
                  <c:y val="1.7453629665969136E-2"/>
                </c:manualLayout>
              </c:layout>
              <c:tx>
                <c:rich>
                  <a:bodyPr/>
                  <a:lstStyle/>
                  <a:p>
                    <a:fld id="{49A7040C-B2FA-4F7E-A97C-D44BA191D009}" type="PERCENTAGE">
                      <a:rPr lang="en-US" baseline="0" smtClean="0"/>
                      <a:pPr/>
                      <a:t>[PERCENTAGE]</a:t>
                    </a:fld>
                    <a:endParaRPr lang="en-US"/>
                  </a:p>
                </c:rich>
              </c:tx>
              <c:dLblPos val="bestFit"/>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38D5-4A11-9BFE-E387CF6E7092}"/>
                </c:ext>
              </c:extLst>
            </c:dLbl>
            <c:dLbl>
              <c:idx val="5"/>
              <c:layout>
                <c:manualLayout>
                  <c:x val="0.14316570787894292"/>
                  <c:y val="0.16589231609428082"/>
                </c:manualLayout>
              </c:layout>
              <c:tx>
                <c:rich>
                  <a:bodyPr/>
                  <a:lstStyle/>
                  <a:p>
                    <a:fld id="{D73B8F00-DDD5-43B8-87DF-84F522418C1E}" type="PERCENTAGE">
                      <a:rPr lang="en-US" baseline="0" smtClean="0"/>
                      <a:pPr/>
                      <a:t>[PERCENTAGE]</a:t>
                    </a:fld>
                    <a:endParaRPr lang="en-US"/>
                  </a:p>
                </c:rich>
              </c:tx>
              <c:dLblPos val="bestFit"/>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38D5-4A11-9BFE-E387CF6E7092}"/>
                </c:ext>
              </c:extLst>
            </c:dLbl>
            <c:dLbl>
              <c:idx val="6"/>
              <c:layout>
                <c:manualLayout>
                  <c:x val="-2.9881096586452769E-3"/>
                  <c:y val="0.12109663580501584"/>
                </c:manualLayout>
              </c:layout>
              <c:tx>
                <c:rich>
                  <a:bodyPr/>
                  <a:lstStyle/>
                  <a:p>
                    <a:fld id="{69093B03-4546-47DD-B57B-4CD32C591236}" type="PERCENTAGE">
                      <a:rPr lang="en-US" baseline="0" smtClean="0"/>
                      <a:pPr/>
                      <a:t>[PERCENTAGE]</a:t>
                    </a:fld>
                    <a:endParaRPr lang="en-US"/>
                  </a:p>
                </c:rich>
              </c:tx>
              <c:dLblPos val="bestFit"/>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38D5-4A11-9BFE-E387CF6E7092}"/>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6</c:v>
                </c:pt>
                <c:pt idx="2">
                  <c:v>33</c:v>
                </c:pt>
                <c:pt idx="3">
                  <c:v>31</c:v>
                </c:pt>
                <c:pt idx="4">
                  <c:v>20</c:v>
                </c:pt>
                <c:pt idx="5">
                  <c:v>13</c:v>
                </c:pt>
                <c:pt idx="6">
                  <c:v>5</c:v>
                </c:pt>
              </c:numCache>
            </c:numRef>
          </c:val>
          <c:extLst>
            <c:ext xmlns:c16="http://schemas.microsoft.com/office/drawing/2014/chart" uri="{C3380CC4-5D6E-409C-BE32-E72D297353CC}">
              <c16:uniqueId val="{00000000-9133-423F-8A1A-FD5A89E676A2}"/>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Gender</c:v>
                </c:pt>
              </c:strCache>
            </c:strRef>
          </c:tx>
          <c:explosion val="9"/>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F329-4DE5-B857-3D343F531B31}"/>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F329-4DE5-B857-3D343F531B31}"/>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F329-4DE5-B857-3D343F531B31}"/>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F329-4DE5-B857-3D343F531B31}"/>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F329-4DE5-B857-3D343F531B31}"/>
              </c:ext>
            </c:extLst>
          </c:dPt>
          <c:dLbls>
            <c:dLbl>
              <c:idx val="0"/>
              <c:tx>
                <c:rich>
                  <a:bodyPr/>
                  <a:lstStyle/>
                  <a:p>
                    <a:fld id="{763A70A5-570A-40C8-BFCF-BBAFF1A122CE}" type="CATEGORYNAME">
                      <a:rPr lang="en-US"/>
                      <a:pPr/>
                      <a:t>[CATEGORY NAME]</a:t>
                    </a:fld>
                    <a:r>
                      <a:rPr lang="en-US" dirty="0"/>
                      <a:t> </a:t>
                    </a:r>
                    <a:fld id="{004A988F-D73D-4320-A233-973177781B26}" type="PERCENTAGE">
                      <a:rPr lang="en-US"/>
                      <a:pPr/>
                      <a:t>[PERCENTAGE]</a:t>
                    </a:fld>
                    <a:endParaRPr lang="en-US" dirty="0"/>
                  </a:p>
                </c:rich>
              </c:tx>
              <c:dLblPos val="ctr"/>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329-4DE5-B857-3D343F531B31}"/>
                </c:ext>
              </c:extLst>
            </c:dLbl>
            <c:dLbl>
              <c:idx val="1"/>
              <c:tx>
                <c:rich>
                  <a:bodyPr/>
                  <a:lstStyle/>
                  <a:p>
                    <a:fld id="{A0F8E565-7E3E-4B3E-A03A-F66AB180548C}" type="CATEGORYNAME">
                      <a:rPr lang="en-US"/>
                      <a:pPr/>
                      <a:t>[CATEGORY NAME]</a:t>
                    </a:fld>
                    <a:r>
                      <a:rPr lang="en-US" dirty="0"/>
                      <a:t> </a:t>
                    </a:r>
                    <a:fld id="{89B0FE74-B932-4B20-8757-60CF831F740B}" type="PERCENTAGE">
                      <a:rPr lang="en-US"/>
                      <a:pPr/>
                      <a:t>[PERCENTAGE]</a:t>
                    </a:fld>
                    <a:endParaRPr lang="en-US" dirty="0"/>
                  </a:p>
                </c:rich>
              </c:tx>
              <c:dLblPos val="ctr"/>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329-4DE5-B857-3D343F531B31}"/>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1"/>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2"/>
                <c:pt idx="0">
                  <c:v>female</c:v>
                </c:pt>
                <c:pt idx="1">
                  <c:v>male</c:v>
                </c:pt>
              </c:strCache>
            </c:strRef>
          </c:cat>
          <c:val>
            <c:numRef>
              <c:f>Sheet1!$B$2:$B$6</c:f>
              <c:numCache>
                <c:formatCode>General</c:formatCode>
                <c:ptCount val="5"/>
                <c:pt idx="0">
                  <c:v>78</c:v>
                </c:pt>
                <c:pt idx="1">
                  <c:v>22</c:v>
                </c:pt>
              </c:numCache>
            </c:numRef>
          </c:val>
          <c:extLst>
            <c:ext xmlns:c16="http://schemas.microsoft.com/office/drawing/2014/chart" uri="{C3380CC4-5D6E-409C-BE32-E72D297353CC}">
              <c16:uniqueId val="{00000000-FD03-4DB5-B7BC-556A02D19066}"/>
            </c:ext>
          </c:extLst>
        </c:ser>
        <c:dLbls>
          <c:dLblPos val="ctr"/>
          <c:showLegendKey val="0"/>
          <c:showVal val="0"/>
          <c:showCatName val="1"/>
          <c:showSerName val="0"/>
          <c:showPercent val="0"/>
          <c:showBubbleSize val="0"/>
          <c:showLeaderLines val="1"/>
        </c:dLbls>
        <c:firstSliceAng val="0"/>
      </c:pieChart>
      <c:spPr>
        <a:noFill/>
        <a:ln>
          <a:noFill/>
        </a:ln>
        <a:effectLst/>
      </c:spPr>
    </c:plotArea>
    <c:legend>
      <c:legendPos val="r"/>
      <c:legendEntry>
        <c:idx val="2"/>
        <c:delete val="1"/>
      </c:legendEntry>
      <c:legendEntry>
        <c:idx val="3"/>
        <c:delete val="1"/>
      </c:legendEntry>
      <c:legendEntry>
        <c:idx val="4"/>
        <c:delete val="1"/>
      </c:legendEntry>
      <c:layout>
        <c:manualLayout>
          <c:xMode val="edge"/>
          <c:yMode val="edge"/>
          <c:x val="0.75438641003207929"/>
          <c:y val="6.3851446437012932E-2"/>
          <c:w val="0.19538611840186643"/>
          <c:h val="0.16681306316787051"/>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Counties</c:v>
                </c:pt>
              </c:strCache>
            </c:strRef>
          </c:tx>
          <c:explosion val="17"/>
          <c:dPt>
            <c:idx val="0"/>
            <c:bubble3D val="0"/>
            <c:explosion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2-FE66-4AC4-B65D-D6C8AFEBEAFE}"/>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DC89-4E63-8110-EA21FB0C5506}"/>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DC89-4E63-8110-EA21FB0C5506}"/>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DC89-4E63-8110-EA21FB0C5506}"/>
              </c:ext>
            </c:extLst>
          </c:dPt>
          <c:cat>
            <c:strRef>
              <c:f>Sheet1!$A$2:$A$5</c:f>
              <c:strCache>
                <c:ptCount val="2"/>
                <c:pt idx="0">
                  <c:v>Isabella Co.</c:v>
                </c:pt>
                <c:pt idx="1">
                  <c:v>other counties</c:v>
                </c:pt>
              </c:strCache>
            </c:strRef>
          </c:cat>
          <c:val>
            <c:numRef>
              <c:f>Sheet1!$B$2:$B$5</c:f>
              <c:numCache>
                <c:formatCode>0%</c:formatCode>
                <c:ptCount val="4"/>
                <c:pt idx="0">
                  <c:v>0.6</c:v>
                </c:pt>
                <c:pt idx="1">
                  <c:v>0.4</c:v>
                </c:pt>
              </c:numCache>
            </c:numRef>
          </c:val>
          <c:extLst>
            <c:ext xmlns:c16="http://schemas.microsoft.com/office/drawing/2014/chart" uri="{C3380CC4-5D6E-409C-BE32-E72D297353CC}">
              <c16:uniqueId val="{00000000-FE66-4AC4-B65D-D6C8AFEBEAFE}"/>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12"/>
            <a:ext cx="3038649" cy="466725"/>
          </a:xfrm>
          <a:prstGeom prst="rect">
            <a:avLst/>
          </a:prstGeom>
        </p:spPr>
        <p:txBody>
          <a:bodyPr vert="horz" lIns="93039" tIns="46519" rIns="93039" bIns="46519" rtlCol="0"/>
          <a:lstStyle>
            <a:lvl1pPr algn="l">
              <a:defRPr sz="1300"/>
            </a:lvl1pPr>
          </a:lstStyle>
          <a:p>
            <a:endParaRPr lang="en-US" dirty="0"/>
          </a:p>
        </p:txBody>
      </p:sp>
      <p:sp>
        <p:nvSpPr>
          <p:cNvPr id="3" name="Date Placeholder 2"/>
          <p:cNvSpPr>
            <a:spLocks noGrp="1"/>
          </p:cNvSpPr>
          <p:nvPr>
            <p:ph type="dt" idx="1"/>
          </p:nvPr>
        </p:nvSpPr>
        <p:spPr>
          <a:xfrm>
            <a:off x="3970144" y="12"/>
            <a:ext cx="3038648" cy="466725"/>
          </a:xfrm>
          <a:prstGeom prst="rect">
            <a:avLst/>
          </a:prstGeom>
        </p:spPr>
        <p:txBody>
          <a:bodyPr vert="horz" lIns="93039" tIns="46519" rIns="93039" bIns="46519" rtlCol="0"/>
          <a:lstStyle>
            <a:lvl1pPr algn="r">
              <a:defRPr sz="1300"/>
            </a:lvl1pPr>
          </a:lstStyle>
          <a:p>
            <a:fld id="{66155876-234F-45E1-8AFD-11C92D1A2475}" type="datetimeFigureOut">
              <a:rPr lang="en-US" smtClean="0"/>
              <a:t>10/12/2026</a:t>
            </a:fld>
            <a:endParaRPr lang="en-US" dirty="0"/>
          </a:p>
        </p:txBody>
      </p:sp>
      <p:sp>
        <p:nvSpPr>
          <p:cNvPr id="4" name="Slide Image Placeholder 3"/>
          <p:cNvSpPr>
            <a:spLocks noGrp="1" noRot="1" noChangeAspect="1"/>
          </p:cNvSpPr>
          <p:nvPr>
            <p:ph type="sldImg" idx="2"/>
          </p:nvPr>
        </p:nvSpPr>
        <p:spPr>
          <a:xfrm>
            <a:off x="2330450" y="1162050"/>
            <a:ext cx="2351088" cy="3136900"/>
          </a:xfrm>
          <a:prstGeom prst="rect">
            <a:avLst/>
          </a:prstGeom>
          <a:noFill/>
          <a:ln w="12700">
            <a:solidFill>
              <a:prstClr val="black"/>
            </a:solidFill>
          </a:ln>
        </p:spPr>
        <p:txBody>
          <a:bodyPr vert="horz" lIns="93039" tIns="46519" rIns="93039" bIns="46519" rtlCol="0" anchor="ctr"/>
          <a:lstStyle/>
          <a:p>
            <a:endParaRPr lang="en-US" dirty="0"/>
          </a:p>
        </p:txBody>
      </p:sp>
      <p:sp>
        <p:nvSpPr>
          <p:cNvPr id="5" name="Notes Placeholder 4"/>
          <p:cNvSpPr>
            <a:spLocks noGrp="1"/>
          </p:cNvSpPr>
          <p:nvPr>
            <p:ph type="body" sz="quarter" idx="3"/>
          </p:nvPr>
        </p:nvSpPr>
        <p:spPr>
          <a:xfrm>
            <a:off x="701849" y="4473577"/>
            <a:ext cx="5608320" cy="3660775"/>
          </a:xfrm>
          <a:prstGeom prst="rect">
            <a:avLst/>
          </a:prstGeom>
        </p:spPr>
        <p:txBody>
          <a:bodyPr vert="horz" lIns="93039" tIns="46519" rIns="93039" bIns="4651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0" y="8829687"/>
            <a:ext cx="3038649" cy="466725"/>
          </a:xfrm>
          <a:prstGeom prst="rect">
            <a:avLst/>
          </a:prstGeom>
        </p:spPr>
        <p:txBody>
          <a:bodyPr vert="horz" lIns="93039" tIns="46519" rIns="93039" bIns="46519"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144" y="8829687"/>
            <a:ext cx="3038648" cy="466725"/>
          </a:xfrm>
          <a:prstGeom prst="rect">
            <a:avLst/>
          </a:prstGeom>
        </p:spPr>
        <p:txBody>
          <a:bodyPr vert="horz" lIns="93039" tIns="46519" rIns="93039" bIns="46519" rtlCol="0" anchor="b"/>
          <a:lstStyle>
            <a:lvl1pPr algn="r">
              <a:defRPr sz="1300"/>
            </a:lvl1pPr>
          </a:lstStyle>
          <a:p>
            <a:fld id="{97075FBE-3A82-4264-92EF-6764A7EAE4D9}" type="slidenum">
              <a:rPr lang="en-US" smtClean="0"/>
              <a:t>‹#›</a:t>
            </a:fld>
            <a:endParaRPr lang="en-US" dirty="0"/>
          </a:p>
        </p:txBody>
      </p:sp>
    </p:spTree>
    <p:extLst>
      <p:ext uri="{BB962C8B-B14F-4D97-AF65-F5344CB8AC3E}">
        <p14:creationId xmlns:p14="http://schemas.microsoft.com/office/powerpoint/2010/main" val="567590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075FBE-3A82-4264-92EF-6764A7EAE4D9}" type="slidenum">
              <a:rPr lang="en-US" smtClean="0"/>
              <a:t>1</a:t>
            </a:fld>
            <a:endParaRPr lang="en-US" dirty="0"/>
          </a:p>
        </p:txBody>
      </p:sp>
    </p:spTree>
    <p:extLst>
      <p:ext uri="{BB962C8B-B14F-4D97-AF65-F5344CB8AC3E}">
        <p14:creationId xmlns:p14="http://schemas.microsoft.com/office/powerpoint/2010/main" val="1537228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075FBE-3A82-4264-92EF-6764A7EAE4D9}" type="slidenum">
              <a:rPr lang="en-US" smtClean="0"/>
              <a:t>12</a:t>
            </a:fld>
            <a:endParaRPr lang="en-US" dirty="0"/>
          </a:p>
        </p:txBody>
      </p:sp>
    </p:spTree>
    <p:extLst>
      <p:ext uri="{BB962C8B-B14F-4D97-AF65-F5344CB8AC3E}">
        <p14:creationId xmlns:p14="http://schemas.microsoft.com/office/powerpoint/2010/main" val="31884209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5.png"/><Relationship Id="rId9"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22.png"/><Relationship Id="rId3" Type="http://schemas.openxmlformats.org/officeDocument/2006/relationships/image" Target="../media/image14.jpe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16.png"/><Relationship Id="rId11" Type="http://schemas.openxmlformats.org/officeDocument/2006/relationships/image" Target="../media/image20.png"/><Relationship Id="rId5" Type="http://schemas.openxmlformats.org/officeDocument/2006/relationships/image" Target="../media/image15.png"/><Relationship Id="rId10" Type="http://schemas.openxmlformats.org/officeDocument/2006/relationships/image" Target="../media/image19.png"/><Relationship Id="rId4" Type="http://schemas.openxmlformats.org/officeDocument/2006/relationships/image" Target="../media/image6.jpeg"/><Relationship Id="rId9" Type="http://schemas.openxmlformats.org/officeDocument/2006/relationships/image" Target="../media/image18.png"/><Relationship Id="rId14" Type="http://schemas.openxmlformats.org/officeDocument/2006/relationships/image" Target="../media/image23.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22.png"/><Relationship Id="rId3" Type="http://schemas.openxmlformats.org/officeDocument/2006/relationships/image" Target="../media/image14.jpeg"/><Relationship Id="rId7" Type="http://schemas.openxmlformats.org/officeDocument/2006/relationships/image" Target="../media/image17.png"/><Relationship Id="rId12"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16.png"/><Relationship Id="rId11" Type="http://schemas.openxmlformats.org/officeDocument/2006/relationships/image" Target="../media/image24.png"/><Relationship Id="rId5" Type="http://schemas.openxmlformats.org/officeDocument/2006/relationships/image" Target="../media/image15.png"/><Relationship Id="rId10" Type="http://schemas.openxmlformats.org/officeDocument/2006/relationships/image" Target="../media/image19.png"/><Relationship Id="rId4" Type="http://schemas.openxmlformats.org/officeDocument/2006/relationships/image" Target="../media/image6.jpeg"/><Relationship Id="rId9" Type="http://schemas.openxmlformats.org/officeDocument/2006/relationships/image" Target="../media/image18.png"/><Relationship Id="rId14" Type="http://schemas.openxmlformats.org/officeDocument/2006/relationships/image" Target="../media/image2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7.png"/><Relationship Id="rId11" Type="http://schemas.openxmlformats.org/officeDocument/2006/relationships/image" Target="../media/image28.jpeg"/><Relationship Id="rId5" Type="http://schemas.openxmlformats.org/officeDocument/2006/relationships/image" Target="../media/image26.jpe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4914900" y="8475134"/>
            <a:ext cx="1600200" cy="486833"/>
          </a:xfrm>
          <a:prstGeom prst="rect">
            <a:avLst/>
          </a:prstGeom>
        </p:spPr>
        <p:txBody>
          <a:bodyPr/>
          <a:lstStyle/>
          <a:p>
            <a:fld id="{D20714F7-6B79-4B43-A72C-AC4C453D00C5}" type="slidenum">
              <a:rPr lang="en-US" smtClean="0"/>
              <a:t>‹#›</a:t>
            </a:fld>
            <a:endParaRPr lang="en-US" dirty="0"/>
          </a:p>
        </p:txBody>
      </p:sp>
      <p:sp>
        <p:nvSpPr>
          <p:cNvPr id="13" name="Slide Number Placeholder 5">
            <a:extLst>
              <a:ext uri="{FF2B5EF4-FFF2-40B4-BE49-F238E27FC236}">
                <a16:creationId xmlns:a16="http://schemas.microsoft.com/office/drawing/2014/main" id="{7B04339C-94BD-4F19-A4B8-6174439CF308}"/>
              </a:ext>
            </a:extLst>
          </p:cNvPr>
          <p:cNvSpPr txBox="1">
            <a:spLocks/>
          </p:cNvSpPr>
          <p:nvPr userDrawn="1"/>
        </p:nvSpPr>
        <p:spPr>
          <a:xfrm>
            <a:off x="4914900" y="8475134"/>
            <a:ext cx="1600200" cy="48683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20714F7-6B79-4B43-A72C-AC4C453D00C5}" type="slidenum">
              <a:rPr lang="en-US" smtClean="0"/>
              <a:pPr/>
              <a:t>‹#›</a:t>
            </a:fld>
            <a:endParaRPr lang="en-US" dirty="0"/>
          </a:p>
        </p:txBody>
      </p:sp>
      <p:sp>
        <p:nvSpPr>
          <p:cNvPr id="14" name="TextBox 13">
            <a:extLst>
              <a:ext uri="{FF2B5EF4-FFF2-40B4-BE49-F238E27FC236}">
                <a16:creationId xmlns:a16="http://schemas.microsoft.com/office/drawing/2014/main" id="{8EA4975D-A9DC-4568-85E0-9C7FF23855DA}"/>
              </a:ext>
            </a:extLst>
          </p:cNvPr>
          <p:cNvSpPr txBox="1">
            <a:spLocks noChangeArrowheads="1"/>
          </p:cNvSpPr>
          <p:nvPr userDrawn="1"/>
        </p:nvSpPr>
        <p:spPr bwMode="auto">
          <a:xfrm>
            <a:off x="0" y="8991600"/>
            <a:ext cx="6858000" cy="152400"/>
          </a:xfrm>
          <a:prstGeom prst="rect">
            <a:avLst/>
          </a:prstGeom>
          <a:solidFill>
            <a:srgbClr val="0000FF"/>
          </a:solid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endParaRPr lang="en-US" altLang="en-US" dirty="0"/>
          </a:p>
        </p:txBody>
      </p:sp>
      <p:sp>
        <p:nvSpPr>
          <p:cNvPr id="15" name="TextBox 14">
            <a:extLst>
              <a:ext uri="{FF2B5EF4-FFF2-40B4-BE49-F238E27FC236}">
                <a16:creationId xmlns:a16="http://schemas.microsoft.com/office/drawing/2014/main" id="{14682F57-E22C-4B00-888D-00823985F57C}"/>
              </a:ext>
            </a:extLst>
          </p:cNvPr>
          <p:cNvSpPr txBox="1">
            <a:spLocks noChangeArrowheads="1"/>
          </p:cNvSpPr>
          <p:nvPr userDrawn="1"/>
        </p:nvSpPr>
        <p:spPr bwMode="auto">
          <a:xfrm>
            <a:off x="0" y="0"/>
            <a:ext cx="6858000" cy="190500"/>
          </a:xfrm>
          <a:prstGeom prst="rect">
            <a:avLst/>
          </a:prstGeom>
          <a:solidFill>
            <a:srgbClr val="0000FF"/>
          </a:solid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endParaRPr lang="en-US" altLang="en-US" dirty="0"/>
          </a:p>
        </p:txBody>
      </p:sp>
      <p:sp>
        <p:nvSpPr>
          <p:cNvPr id="16" name="TextBox 15">
            <a:extLst>
              <a:ext uri="{FF2B5EF4-FFF2-40B4-BE49-F238E27FC236}">
                <a16:creationId xmlns:a16="http://schemas.microsoft.com/office/drawing/2014/main" id="{957632AE-2165-43C7-931D-0931EFA2BA14}"/>
              </a:ext>
            </a:extLst>
          </p:cNvPr>
          <p:cNvSpPr txBox="1"/>
          <p:nvPr userDrawn="1"/>
        </p:nvSpPr>
        <p:spPr>
          <a:xfrm>
            <a:off x="0" y="95250"/>
            <a:ext cx="6858000" cy="192088"/>
          </a:xfrm>
          <a:prstGeom prst="rect">
            <a:avLst/>
          </a:prstGeom>
          <a:solidFill>
            <a:schemeClr val="tx1">
              <a:lumMod val="75000"/>
              <a:lumOff val="25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17" name="TextBox 16">
            <a:extLst>
              <a:ext uri="{FF2B5EF4-FFF2-40B4-BE49-F238E27FC236}">
                <a16:creationId xmlns:a16="http://schemas.microsoft.com/office/drawing/2014/main" id="{749FAE7A-7C63-457E-B475-92AD693513AB}"/>
              </a:ext>
            </a:extLst>
          </p:cNvPr>
          <p:cNvSpPr txBox="1">
            <a:spLocks noChangeArrowheads="1"/>
          </p:cNvSpPr>
          <p:nvPr userDrawn="1"/>
        </p:nvSpPr>
        <p:spPr bwMode="auto">
          <a:xfrm>
            <a:off x="0" y="8763000"/>
            <a:ext cx="6858000" cy="276225"/>
          </a:xfrm>
          <a:prstGeom prst="rect">
            <a:avLst/>
          </a:prstGeom>
          <a:solidFill>
            <a:schemeClr val="tx1"/>
          </a:solid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r>
              <a:rPr lang="en-US" altLang="en-US" sz="1200" b="1" dirty="0">
                <a:solidFill>
                  <a:schemeClr val="bg1"/>
                </a:solidFill>
              </a:rPr>
              <a:t>Black Diamond Broadcasting			                 www.blackdiamondbroadcasting.com</a:t>
            </a:r>
            <a:endParaRPr lang="en-US" altLang="en-US" b="1" dirty="0">
              <a:solidFill>
                <a:schemeClr val="bg1"/>
              </a:solidFill>
            </a:endParaRPr>
          </a:p>
        </p:txBody>
      </p:sp>
      <p:pic>
        <p:nvPicPr>
          <p:cNvPr id="18" name="Picture 17">
            <a:extLst>
              <a:ext uri="{FF2B5EF4-FFF2-40B4-BE49-F238E27FC236}">
                <a16:creationId xmlns:a16="http://schemas.microsoft.com/office/drawing/2014/main" id="{B6FB722E-14DB-4FB0-96D3-45B564C5249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836888" y="8333846"/>
            <a:ext cx="514350"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4">
            <a:extLst>
              <a:ext uri="{FF2B5EF4-FFF2-40B4-BE49-F238E27FC236}">
                <a16:creationId xmlns:a16="http://schemas.microsoft.com/office/drawing/2014/main" id="{9260AAAC-6929-4561-B10E-6994571A5200}"/>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29189" y="8370030"/>
            <a:ext cx="759838" cy="364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15">
            <a:extLst>
              <a:ext uri="{FF2B5EF4-FFF2-40B4-BE49-F238E27FC236}">
                <a16:creationId xmlns:a16="http://schemas.microsoft.com/office/drawing/2014/main" id="{FFCB8C3E-3D5A-4376-8CE8-38E809C9BC86}"/>
              </a:ext>
            </a:extLst>
          </p:cNvPr>
          <p:cNvSpPr txBox="1">
            <a:spLocks noChangeArrowheads="1"/>
          </p:cNvSpPr>
          <p:nvPr userDrawn="1"/>
        </p:nvSpPr>
        <p:spPr bwMode="auto">
          <a:xfrm flipV="1">
            <a:off x="0" y="1241425"/>
            <a:ext cx="6858000" cy="53975"/>
          </a:xfrm>
          <a:prstGeom prst="rect">
            <a:avLst/>
          </a:prstGeom>
          <a:solidFill>
            <a:srgbClr val="0000FF"/>
          </a:solid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endParaRPr lang="en-US" altLang="en-US" dirty="0"/>
          </a:p>
        </p:txBody>
      </p:sp>
      <p:pic>
        <p:nvPicPr>
          <p:cNvPr id="22" name="Picture 16">
            <a:extLst>
              <a:ext uri="{FF2B5EF4-FFF2-40B4-BE49-F238E27FC236}">
                <a16:creationId xmlns:a16="http://schemas.microsoft.com/office/drawing/2014/main" id="{EFD7AB51-A615-4DC5-9E37-870C646D595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354263" y="304800"/>
            <a:ext cx="214947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7">
            <a:extLst>
              <a:ext uri="{FF2B5EF4-FFF2-40B4-BE49-F238E27FC236}">
                <a16:creationId xmlns:a16="http://schemas.microsoft.com/office/drawing/2014/main" id="{5CA6BEDB-BA4C-4360-B03D-3D003E07FB26}"/>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956175" y="458788"/>
            <a:ext cx="1681163"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8">
            <a:extLst>
              <a:ext uri="{FF2B5EF4-FFF2-40B4-BE49-F238E27FC236}">
                <a16:creationId xmlns:a16="http://schemas.microsoft.com/office/drawing/2014/main" id="{442EBAA2-F2EB-4BA0-9E11-3302F30E214F}"/>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793008" y="8334375"/>
            <a:ext cx="625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9">
            <a:extLst>
              <a:ext uri="{FF2B5EF4-FFF2-40B4-BE49-F238E27FC236}">
                <a16:creationId xmlns:a16="http://schemas.microsoft.com/office/drawing/2014/main" id="{A1CB7DAF-9CAF-4598-A8D5-710E9C56CC97}"/>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11138" y="361950"/>
            <a:ext cx="17700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3">
            <a:extLst>
              <a:ext uri="{FF2B5EF4-FFF2-40B4-BE49-F238E27FC236}">
                <a16:creationId xmlns:a16="http://schemas.microsoft.com/office/drawing/2014/main" id="{D4979FBA-FC07-4D2A-81BF-24333EEBF6C6}"/>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4170759" y="8290595"/>
            <a:ext cx="485775" cy="487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a:extLst>
              <a:ext uri="{FF2B5EF4-FFF2-40B4-BE49-F238E27FC236}">
                <a16:creationId xmlns:a16="http://schemas.microsoft.com/office/drawing/2014/main" id="{263DBBF1-41D2-4C4F-B636-29EDD7E00F5D}"/>
              </a:ext>
            </a:extLst>
          </p:cNvPr>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6311900" y="8340725"/>
            <a:ext cx="411163"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a:extLst>
              <a:ext uri="{FF2B5EF4-FFF2-40B4-BE49-F238E27FC236}">
                <a16:creationId xmlns:a16="http://schemas.microsoft.com/office/drawing/2014/main" id="{95CCC126-1FA2-43C6-A7E0-F9C035CA17F6}"/>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88043" y="8428438"/>
            <a:ext cx="752474" cy="309099"/>
          </a:xfrm>
          <a:prstGeom prst="rect">
            <a:avLst/>
          </a:prstGeom>
        </p:spPr>
      </p:pic>
      <p:pic>
        <p:nvPicPr>
          <p:cNvPr id="3" name="Picture 2">
            <a:extLst>
              <a:ext uri="{FF2B5EF4-FFF2-40B4-BE49-F238E27FC236}">
                <a16:creationId xmlns:a16="http://schemas.microsoft.com/office/drawing/2014/main" id="{B23FD309-19EE-486A-8887-B28951CA7209}"/>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521471" y="8333894"/>
            <a:ext cx="514351" cy="438958"/>
          </a:xfrm>
          <a:prstGeom prst="rect">
            <a:avLst/>
          </a:prstGeom>
        </p:spPr>
      </p:pic>
      <p:pic>
        <p:nvPicPr>
          <p:cNvPr id="2" name="Picture 1">
            <a:extLst>
              <a:ext uri="{FF2B5EF4-FFF2-40B4-BE49-F238E27FC236}">
                <a16:creationId xmlns:a16="http://schemas.microsoft.com/office/drawing/2014/main" id="{F53EA175-745F-FDC9-6758-CCFE3E5BF625}"/>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59201" y="8265386"/>
            <a:ext cx="544736" cy="499674"/>
          </a:xfrm>
          <a:prstGeom prst="rect">
            <a:avLst/>
          </a:prstGeom>
        </p:spPr>
      </p:pic>
      <p:pic>
        <p:nvPicPr>
          <p:cNvPr id="5" name="Picture 4">
            <a:extLst>
              <a:ext uri="{FF2B5EF4-FFF2-40B4-BE49-F238E27FC236}">
                <a16:creationId xmlns:a16="http://schemas.microsoft.com/office/drawing/2014/main" id="{B0FF82F1-381A-20FA-261E-0273A56125DE}"/>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75454" y="8369206"/>
            <a:ext cx="713159" cy="358482"/>
          </a:xfrm>
          <a:prstGeom prst="rect">
            <a:avLst/>
          </a:prstGeom>
        </p:spPr>
      </p:pic>
    </p:spTree>
    <p:extLst>
      <p:ext uri="{BB962C8B-B14F-4D97-AF65-F5344CB8AC3E}">
        <p14:creationId xmlns:p14="http://schemas.microsoft.com/office/powerpoint/2010/main" val="214911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5" name="Text Box 3">
            <a:extLst>
              <a:ext uri="{FF2B5EF4-FFF2-40B4-BE49-F238E27FC236}">
                <a16:creationId xmlns:a16="http://schemas.microsoft.com/office/drawing/2014/main" id="{AEF3733C-D8F4-4122-A2BC-DFD5A2E99E92}"/>
              </a:ext>
            </a:extLst>
          </p:cNvPr>
          <p:cNvSpPr txBox="1">
            <a:spLocks noChangeArrowheads="1"/>
          </p:cNvSpPr>
          <p:nvPr userDrawn="1"/>
        </p:nvSpPr>
        <p:spPr bwMode="auto">
          <a:xfrm>
            <a:off x="191351" y="7467600"/>
            <a:ext cx="6475298"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700" b="0" i="0" u="none" strike="noStrike" cap="none" normalizeH="0" baseline="0" dirty="0">
                <a:ln>
                  <a:noFill/>
                </a:ln>
                <a:solidFill>
                  <a:srgbClr val="000000"/>
                </a:solidFill>
                <a:effectLst/>
                <a:latin typeface="Century Gothic" pitchFamily="34" charset="0"/>
                <a:cs typeface="Arial" pitchFamily="34" charset="0"/>
              </a:rPr>
              <a:t>Black Diamond Broadcasting, L.L.C does not discriminate in the acceptance of placement of advertising on the basis of race, gender or ethnicity.  Any order for advertising or advertising contract which includes any restriction in the placement of the advertising based on race, gender or ethnicity will not be accepted.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400" b="0" i="0" u="none" strike="noStrike" cap="none" normalizeH="0" baseline="0" dirty="0">
              <a:ln>
                <a:noFill/>
              </a:ln>
              <a:solidFill>
                <a:srgbClr val="000000"/>
              </a:solidFill>
              <a:effectLst/>
              <a:latin typeface="Century Gothic"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Century Gothic" pitchFamily="34" charset="0"/>
                <a:cs typeface="Arial" pitchFamily="34" charset="0"/>
              </a:rPr>
              <a:t>__________________________________________    _______________________        ____________</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Century Gothic" pitchFamily="34" charset="0"/>
                <a:cs typeface="Arial" pitchFamily="34" charset="0"/>
              </a:rPr>
              <a:t>Client Signature                                                       Name of Business                     Date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400" b="0" i="0" u="none" strike="noStrike" cap="none" normalizeH="0" baseline="0" dirty="0">
              <a:ln>
                <a:noFill/>
              </a:ln>
              <a:solidFill>
                <a:srgbClr val="000000"/>
              </a:solidFill>
              <a:effectLst/>
              <a:latin typeface="Century Gothic"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Century Gothic" pitchFamily="34" charset="0"/>
                <a:cs typeface="Arial" pitchFamily="34" charset="0"/>
              </a:rPr>
              <a:t>______________________________________________________________________    ___________</a:t>
            </a:r>
          </a:p>
          <a:p>
            <a:pPr fontAlgn="base">
              <a:spcBef>
                <a:spcPct val="0"/>
              </a:spcBef>
              <a:spcAft>
                <a:spcPct val="0"/>
              </a:spcAft>
            </a:pPr>
            <a:r>
              <a:rPr kumimoji="0" lang="en-US" altLang="en-US" sz="1200" b="0" i="0" u="none" strike="noStrike" cap="none" normalizeH="0" baseline="0" dirty="0">
                <a:ln>
                  <a:noFill/>
                </a:ln>
                <a:solidFill>
                  <a:srgbClr val="000000"/>
                </a:solidFill>
                <a:effectLst/>
                <a:latin typeface="Century Gothic" pitchFamily="34" charset="0"/>
                <a:cs typeface="Arial" pitchFamily="34" charset="0"/>
              </a:rPr>
              <a:t>Integrated Marketing Consultant </a:t>
            </a:r>
            <a:r>
              <a:rPr lang="en-US" altLang="en-US" sz="1200" dirty="0">
                <a:solidFill>
                  <a:srgbClr val="000000"/>
                </a:solidFill>
                <a:latin typeface="Century Gothic" pitchFamily="34" charset="0"/>
                <a:cs typeface="Arial" pitchFamily="34" charset="0"/>
              </a:rPr>
              <a:t>Black Diamond Broadcasting	</a:t>
            </a:r>
            <a:r>
              <a:rPr kumimoji="0" lang="en-US" altLang="en-US" sz="1200" b="0" i="0" u="none" strike="noStrike" cap="none" normalizeH="0" baseline="0" dirty="0">
                <a:ln>
                  <a:noFill/>
                </a:ln>
                <a:solidFill>
                  <a:srgbClr val="000000"/>
                </a:solidFill>
                <a:effectLst/>
                <a:latin typeface="Century Gothic" pitchFamily="34" charset="0"/>
                <a:cs typeface="Arial" pitchFamily="34" charset="0"/>
              </a:rPr>
              <a:t>     Date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533300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4914900" y="8475134"/>
            <a:ext cx="1600200" cy="486833"/>
          </a:xfrm>
          <a:prstGeom prst="rect">
            <a:avLst/>
          </a:prstGeom>
        </p:spPr>
        <p:txBody>
          <a:bodyPr/>
          <a:lstStyle/>
          <a:p>
            <a:fld id="{D20714F7-6B79-4B43-A72C-AC4C453D00C5}" type="slidenum">
              <a:rPr lang="en-US" smtClean="0"/>
              <a:t>‹#›</a:t>
            </a:fld>
            <a:endParaRPr lang="en-US" dirty="0"/>
          </a:p>
        </p:txBody>
      </p:sp>
      <p:sp>
        <p:nvSpPr>
          <p:cNvPr id="13" name="Slide Number Placeholder 5">
            <a:extLst>
              <a:ext uri="{FF2B5EF4-FFF2-40B4-BE49-F238E27FC236}">
                <a16:creationId xmlns:a16="http://schemas.microsoft.com/office/drawing/2014/main" id="{7B04339C-94BD-4F19-A4B8-6174439CF308}"/>
              </a:ext>
            </a:extLst>
          </p:cNvPr>
          <p:cNvSpPr txBox="1">
            <a:spLocks/>
          </p:cNvSpPr>
          <p:nvPr userDrawn="1"/>
        </p:nvSpPr>
        <p:spPr>
          <a:xfrm>
            <a:off x="4914900" y="8475134"/>
            <a:ext cx="1600200" cy="48683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20714F7-6B79-4B43-A72C-AC4C453D00C5}" type="slidenum">
              <a:rPr lang="en-US" smtClean="0"/>
              <a:pPr/>
              <a:t>‹#›</a:t>
            </a:fld>
            <a:endParaRPr lang="en-US" dirty="0"/>
          </a:p>
        </p:txBody>
      </p:sp>
      <p:sp>
        <p:nvSpPr>
          <p:cNvPr id="14" name="TextBox 13">
            <a:extLst>
              <a:ext uri="{FF2B5EF4-FFF2-40B4-BE49-F238E27FC236}">
                <a16:creationId xmlns:a16="http://schemas.microsoft.com/office/drawing/2014/main" id="{8EA4975D-A9DC-4568-85E0-9C7FF23855DA}"/>
              </a:ext>
            </a:extLst>
          </p:cNvPr>
          <p:cNvSpPr txBox="1">
            <a:spLocks noChangeArrowheads="1"/>
          </p:cNvSpPr>
          <p:nvPr userDrawn="1"/>
        </p:nvSpPr>
        <p:spPr bwMode="auto">
          <a:xfrm>
            <a:off x="0" y="8991600"/>
            <a:ext cx="6858000" cy="152400"/>
          </a:xfrm>
          <a:prstGeom prst="rect">
            <a:avLst/>
          </a:prstGeom>
          <a:solidFill>
            <a:srgbClr val="0000FF"/>
          </a:solid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endParaRPr lang="en-US" altLang="en-US" dirty="0"/>
          </a:p>
        </p:txBody>
      </p:sp>
      <p:sp>
        <p:nvSpPr>
          <p:cNvPr id="15" name="TextBox 14">
            <a:extLst>
              <a:ext uri="{FF2B5EF4-FFF2-40B4-BE49-F238E27FC236}">
                <a16:creationId xmlns:a16="http://schemas.microsoft.com/office/drawing/2014/main" id="{14682F57-E22C-4B00-888D-00823985F57C}"/>
              </a:ext>
            </a:extLst>
          </p:cNvPr>
          <p:cNvSpPr txBox="1">
            <a:spLocks noChangeArrowheads="1"/>
          </p:cNvSpPr>
          <p:nvPr userDrawn="1"/>
        </p:nvSpPr>
        <p:spPr bwMode="auto">
          <a:xfrm>
            <a:off x="0" y="0"/>
            <a:ext cx="6858000" cy="190500"/>
          </a:xfrm>
          <a:prstGeom prst="rect">
            <a:avLst/>
          </a:prstGeom>
          <a:solidFill>
            <a:srgbClr val="0000FF"/>
          </a:solid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endParaRPr lang="en-US" altLang="en-US" dirty="0"/>
          </a:p>
        </p:txBody>
      </p:sp>
      <p:sp>
        <p:nvSpPr>
          <p:cNvPr id="16" name="TextBox 15">
            <a:extLst>
              <a:ext uri="{FF2B5EF4-FFF2-40B4-BE49-F238E27FC236}">
                <a16:creationId xmlns:a16="http://schemas.microsoft.com/office/drawing/2014/main" id="{957632AE-2165-43C7-931D-0931EFA2BA14}"/>
              </a:ext>
            </a:extLst>
          </p:cNvPr>
          <p:cNvSpPr txBox="1"/>
          <p:nvPr userDrawn="1"/>
        </p:nvSpPr>
        <p:spPr>
          <a:xfrm>
            <a:off x="0" y="95250"/>
            <a:ext cx="6858000" cy="192088"/>
          </a:xfrm>
          <a:prstGeom prst="rect">
            <a:avLst/>
          </a:prstGeom>
          <a:solidFill>
            <a:schemeClr val="tx1">
              <a:lumMod val="75000"/>
              <a:lumOff val="25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17" name="TextBox 16">
            <a:extLst>
              <a:ext uri="{FF2B5EF4-FFF2-40B4-BE49-F238E27FC236}">
                <a16:creationId xmlns:a16="http://schemas.microsoft.com/office/drawing/2014/main" id="{749FAE7A-7C63-457E-B475-92AD693513AB}"/>
              </a:ext>
            </a:extLst>
          </p:cNvPr>
          <p:cNvSpPr txBox="1">
            <a:spLocks noChangeArrowheads="1"/>
          </p:cNvSpPr>
          <p:nvPr userDrawn="1"/>
        </p:nvSpPr>
        <p:spPr bwMode="auto">
          <a:xfrm>
            <a:off x="0" y="8763000"/>
            <a:ext cx="6858000" cy="276225"/>
          </a:xfrm>
          <a:prstGeom prst="rect">
            <a:avLst/>
          </a:prstGeom>
          <a:solidFill>
            <a:schemeClr val="tx1"/>
          </a:solid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r>
              <a:rPr lang="en-US" altLang="en-US" sz="1200" b="1" dirty="0">
                <a:solidFill>
                  <a:schemeClr val="bg1"/>
                </a:solidFill>
              </a:rPr>
              <a:t>Black Diamond Broadcasting			                 www.blackdiamondbroadcasting.com</a:t>
            </a:r>
            <a:endParaRPr lang="en-US" altLang="en-US" b="1" dirty="0">
              <a:solidFill>
                <a:schemeClr val="bg1"/>
              </a:solidFill>
            </a:endParaRPr>
          </a:p>
        </p:txBody>
      </p:sp>
      <p:pic>
        <p:nvPicPr>
          <p:cNvPr id="18" name="Picture 17">
            <a:extLst>
              <a:ext uri="{FF2B5EF4-FFF2-40B4-BE49-F238E27FC236}">
                <a16:creationId xmlns:a16="http://schemas.microsoft.com/office/drawing/2014/main" id="{B6FB722E-14DB-4FB0-96D3-45B564C5249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836888" y="8333846"/>
            <a:ext cx="514350"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4">
            <a:extLst>
              <a:ext uri="{FF2B5EF4-FFF2-40B4-BE49-F238E27FC236}">
                <a16:creationId xmlns:a16="http://schemas.microsoft.com/office/drawing/2014/main" id="{9260AAAC-6929-4561-B10E-6994571A5200}"/>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29189" y="8370030"/>
            <a:ext cx="759838" cy="364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15">
            <a:extLst>
              <a:ext uri="{FF2B5EF4-FFF2-40B4-BE49-F238E27FC236}">
                <a16:creationId xmlns:a16="http://schemas.microsoft.com/office/drawing/2014/main" id="{FFCB8C3E-3D5A-4376-8CE8-38E809C9BC86}"/>
              </a:ext>
            </a:extLst>
          </p:cNvPr>
          <p:cNvSpPr txBox="1">
            <a:spLocks noChangeArrowheads="1"/>
          </p:cNvSpPr>
          <p:nvPr userDrawn="1"/>
        </p:nvSpPr>
        <p:spPr bwMode="auto">
          <a:xfrm flipV="1">
            <a:off x="0" y="1241425"/>
            <a:ext cx="6858000" cy="53975"/>
          </a:xfrm>
          <a:prstGeom prst="rect">
            <a:avLst/>
          </a:prstGeom>
          <a:solidFill>
            <a:srgbClr val="0000FF"/>
          </a:solid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endParaRPr lang="en-US" altLang="en-US" dirty="0"/>
          </a:p>
        </p:txBody>
      </p:sp>
      <p:pic>
        <p:nvPicPr>
          <p:cNvPr id="22" name="Picture 16">
            <a:extLst>
              <a:ext uri="{FF2B5EF4-FFF2-40B4-BE49-F238E27FC236}">
                <a16:creationId xmlns:a16="http://schemas.microsoft.com/office/drawing/2014/main" id="{EFD7AB51-A615-4DC5-9E37-870C646D595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354263" y="304800"/>
            <a:ext cx="214947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7">
            <a:extLst>
              <a:ext uri="{FF2B5EF4-FFF2-40B4-BE49-F238E27FC236}">
                <a16:creationId xmlns:a16="http://schemas.microsoft.com/office/drawing/2014/main" id="{5CA6BEDB-BA4C-4360-B03D-3D003E07FB26}"/>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956175" y="458788"/>
            <a:ext cx="1681163"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8">
            <a:extLst>
              <a:ext uri="{FF2B5EF4-FFF2-40B4-BE49-F238E27FC236}">
                <a16:creationId xmlns:a16="http://schemas.microsoft.com/office/drawing/2014/main" id="{442EBAA2-F2EB-4BA0-9E11-3302F30E214F}"/>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793008" y="8334375"/>
            <a:ext cx="625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9">
            <a:extLst>
              <a:ext uri="{FF2B5EF4-FFF2-40B4-BE49-F238E27FC236}">
                <a16:creationId xmlns:a16="http://schemas.microsoft.com/office/drawing/2014/main" id="{A1CB7DAF-9CAF-4598-A8D5-710E9C56CC97}"/>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11138" y="361950"/>
            <a:ext cx="17700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3">
            <a:extLst>
              <a:ext uri="{FF2B5EF4-FFF2-40B4-BE49-F238E27FC236}">
                <a16:creationId xmlns:a16="http://schemas.microsoft.com/office/drawing/2014/main" id="{D4979FBA-FC07-4D2A-81BF-24333EEBF6C6}"/>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4170759" y="8290595"/>
            <a:ext cx="485775" cy="487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a:extLst>
              <a:ext uri="{FF2B5EF4-FFF2-40B4-BE49-F238E27FC236}">
                <a16:creationId xmlns:a16="http://schemas.microsoft.com/office/drawing/2014/main" id="{263DBBF1-41D2-4C4F-B636-29EDD7E00F5D}"/>
              </a:ext>
            </a:extLst>
          </p:cNvPr>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6311900" y="8340725"/>
            <a:ext cx="411163"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a:extLst>
              <a:ext uri="{FF2B5EF4-FFF2-40B4-BE49-F238E27FC236}">
                <a16:creationId xmlns:a16="http://schemas.microsoft.com/office/drawing/2014/main" id="{95CCC126-1FA2-43C6-A7E0-F9C035CA17F6}"/>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88043" y="8428438"/>
            <a:ext cx="752474" cy="309099"/>
          </a:xfrm>
          <a:prstGeom prst="rect">
            <a:avLst/>
          </a:prstGeom>
        </p:spPr>
      </p:pic>
      <p:pic>
        <p:nvPicPr>
          <p:cNvPr id="3" name="Picture 2">
            <a:extLst>
              <a:ext uri="{FF2B5EF4-FFF2-40B4-BE49-F238E27FC236}">
                <a16:creationId xmlns:a16="http://schemas.microsoft.com/office/drawing/2014/main" id="{B23FD309-19EE-486A-8887-B28951CA7209}"/>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521471" y="8333894"/>
            <a:ext cx="514351" cy="438958"/>
          </a:xfrm>
          <a:prstGeom prst="rect">
            <a:avLst/>
          </a:prstGeom>
        </p:spPr>
      </p:pic>
      <p:pic>
        <p:nvPicPr>
          <p:cNvPr id="2" name="Picture 1">
            <a:extLst>
              <a:ext uri="{FF2B5EF4-FFF2-40B4-BE49-F238E27FC236}">
                <a16:creationId xmlns:a16="http://schemas.microsoft.com/office/drawing/2014/main" id="{F53EA175-745F-FDC9-6758-CCFE3E5BF625}"/>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59201" y="8265386"/>
            <a:ext cx="544736" cy="499674"/>
          </a:xfrm>
          <a:prstGeom prst="rect">
            <a:avLst/>
          </a:prstGeom>
        </p:spPr>
      </p:pic>
      <p:pic>
        <p:nvPicPr>
          <p:cNvPr id="5" name="Picture 4">
            <a:extLst>
              <a:ext uri="{FF2B5EF4-FFF2-40B4-BE49-F238E27FC236}">
                <a16:creationId xmlns:a16="http://schemas.microsoft.com/office/drawing/2014/main" id="{B0FF82F1-381A-20FA-261E-0273A56125DE}"/>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75454" y="8369206"/>
            <a:ext cx="713159" cy="358482"/>
          </a:xfrm>
          <a:prstGeom prst="rect">
            <a:avLst/>
          </a:prstGeom>
        </p:spPr>
      </p:pic>
    </p:spTree>
    <p:extLst>
      <p:ext uri="{BB962C8B-B14F-4D97-AF65-F5344CB8AC3E}">
        <p14:creationId xmlns:p14="http://schemas.microsoft.com/office/powerpoint/2010/main" val="1293241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3422BA-326C-436A-8CBB-E1F27DC7898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844094" y="8314921"/>
            <a:ext cx="514350"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a:extLst>
              <a:ext uri="{FF2B5EF4-FFF2-40B4-BE49-F238E27FC236}">
                <a16:creationId xmlns:a16="http://schemas.microsoft.com/office/drawing/2014/main" id="{4DF27002-E09A-4B32-BB91-959DAA34F15A}"/>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831964" y="8402935"/>
            <a:ext cx="726281" cy="348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8">
            <a:extLst>
              <a:ext uri="{FF2B5EF4-FFF2-40B4-BE49-F238E27FC236}">
                <a16:creationId xmlns:a16="http://schemas.microsoft.com/office/drawing/2014/main" id="{05B6D3DF-DC61-4F9C-B191-1FA8EADD79D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691723" y="8334374"/>
            <a:ext cx="625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a:extLst>
              <a:ext uri="{FF2B5EF4-FFF2-40B4-BE49-F238E27FC236}">
                <a16:creationId xmlns:a16="http://schemas.microsoft.com/office/drawing/2014/main" id="{CB949411-0C89-4ABD-9491-6B2789BB22F2}"/>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173545" y="8331604"/>
            <a:ext cx="420687"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A0589BD1-DB09-48D7-95B2-6338B8050BA0}"/>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295246" y="8323262"/>
            <a:ext cx="411163"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E2C1F5E8-AB54-49F7-B486-C0DE336A94F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5621" y="8405813"/>
            <a:ext cx="810073" cy="332759"/>
          </a:xfrm>
          <a:prstGeom prst="rect">
            <a:avLst/>
          </a:prstGeom>
        </p:spPr>
      </p:pic>
      <p:pic>
        <p:nvPicPr>
          <p:cNvPr id="17" name="Picture 16">
            <a:extLst>
              <a:ext uri="{FF2B5EF4-FFF2-40B4-BE49-F238E27FC236}">
                <a16:creationId xmlns:a16="http://schemas.microsoft.com/office/drawing/2014/main" id="{D7B70688-BE76-42D3-B31D-BCB26C752799}"/>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494957" y="8331604"/>
            <a:ext cx="514351" cy="438958"/>
          </a:xfrm>
          <a:prstGeom prst="rect">
            <a:avLst/>
          </a:prstGeom>
        </p:spPr>
      </p:pic>
      <p:pic>
        <p:nvPicPr>
          <p:cNvPr id="2" name="Picture 1">
            <a:extLst>
              <a:ext uri="{FF2B5EF4-FFF2-40B4-BE49-F238E27FC236}">
                <a16:creationId xmlns:a16="http://schemas.microsoft.com/office/drawing/2014/main" id="{7266130F-73D3-D5CF-1163-E9A28801D8C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575226" y="8255580"/>
            <a:ext cx="525658" cy="482174"/>
          </a:xfrm>
          <a:prstGeom prst="rect">
            <a:avLst/>
          </a:prstGeom>
        </p:spPr>
      </p:pic>
      <p:pic>
        <p:nvPicPr>
          <p:cNvPr id="3" name="Picture 2">
            <a:extLst>
              <a:ext uri="{FF2B5EF4-FFF2-40B4-BE49-F238E27FC236}">
                <a16:creationId xmlns:a16="http://schemas.microsoft.com/office/drawing/2014/main" id="{B0FF82F1-381A-20FA-261E-0273A56125DE}"/>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967470" y="8355158"/>
            <a:ext cx="713159" cy="358482"/>
          </a:xfrm>
          <a:prstGeom prst="rect">
            <a:avLst/>
          </a:prstGeom>
        </p:spPr>
      </p:pic>
    </p:spTree>
    <p:extLst>
      <p:ext uri="{BB962C8B-B14F-4D97-AF65-F5344CB8AC3E}">
        <p14:creationId xmlns:p14="http://schemas.microsoft.com/office/powerpoint/2010/main" val="36516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extBox 15">
            <a:extLst>
              <a:ext uri="{FF2B5EF4-FFF2-40B4-BE49-F238E27FC236}">
                <a16:creationId xmlns:a16="http://schemas.microsoft.com/office/drawing/2014/main" id="{398A19D6-B063-4CA3-9185-ED9FA064325E}"/>
              </a:ext>
            </a:extLst>
          </p:cNvPr>
          <p:cNvSpPr txBox="1">
            <a:spLocks noChangeArrowheads="1"/>
          </p:cNvSpPr>
          <p:nvPr userDrawn="1"/>
        </p:nvSpPr>
        <p:spPr bwMode="auto">
          <a:xfrm flipV="1">
            <a:off x="0" y="1241425"/>
            <a:ext cx="6858000" cy="53975"/>
          </a:xfrm>
          <a:prstGeom prst="rect">
            <a:avLst/>
          </a:prstGeom>
          <a:solidFill>
            <a:srgbClr val="0000FF"/>
          </a:solid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endParaRPr lang="en-US" altLang="en-US" dirty="0"/>
          </a:p>
        </p:txBody>
      </p:sp>
      <p:pic>
        <p:nvPicPr>
          <p:cNvPr id="8" name="Picture 16">
            <a:extLst>
              <a:ext uri="{FF2B5EF4-FFF2-40B4-BE49-F238E27FC236}">
                <a16:creationId xmlns:a16="http://schemas.microsoft.com/office/drawing/2014/main" id="{AC8F8219-5176-43B4-ADBA-3282E50A48F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54263" y="304800"/>
            <a:ext cx="214947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7">
            <a:extLst>
              <a:ext uri="{FF2B5EF4-FFF2-40B4-BE49-F238E27FC236}">
                <a16:creationId xmlns:a16="http://schemas.microsoft.com/office/drawing/2014/main" id="{A2F57F1A-6B23-4815-B1DB-28229612D4EC}"/>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956175" y="458788"/>
            <a:ext cx="1681163"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9">
            <a:extLst>
              <a:ext uri="{FF2B5EF4-FFF2-40B4-BE49-F238E27FC236}">
                <a16:creationId xmlns:a16="http://schemas.microsoft.com/office/drawing/2014/main" id="{F5B698BC-5C87-4331-99D8-0BA64A2E4E4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11138" y="361950"/>
            <a:ext cx="1770062"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181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F73B172-039E-4FA1-806F-64D1670B7652}"/>
              </a:ext>
            </a:extLst>
          </p:cNvPr>
          <p:cNvSpPr/>
          <p:nvPr userDrawn="1"/>
        </p:nvSpPr>
        <p:spPr>
          <a:xfrm>
            <a:off x="2317165" y="331838"/>
            <a:ext cx="4414307" cy="8354962"/>
          </a:xfrm>
          <a:prstGeom prst="rect">
            <a:avLst/>
          </a:prstGeom>
          <a:solidFill>
            <a:schemeClr val="bg1"/>
          </a:solidFill>
          <a:ln w="44450"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16">
            <a:extLst>
              <a:ext uri="{FF2B5EF4-FFF2-40B4-BE49-F238E27FC236}">
                <a16:creationId xmlns:a16="http://schemas.microsoft.com/office/drawing/2014/main" id="{9FA540A7-DB9D-4681-8B56-663CDF8C6FC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24" y="394519"/>
            <a:ext cx="2072201" cy="86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a:extLst>
              <a:ext uri="{FF2B5EF4-FFF2-40B4-BE49-F238E27FC236}">
                <a16:creationId xmlns:a16="http://schemas.microsoft.com/office/drawing/2014/main" id="{2CA7F68F-60A8-4636-9072-C61E5C5B2DE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36269" y="7874230"/>
            <a:ext cx="1889755" cy="76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a:extLst>
              <a:ext uri="{FF2B5EF4-FFF2-40B4-BE49-F238E27FC236}">
                <a16:creationId xmlns:a16="http://schemas.microsoft.com/office/drawing/2014/main" id="{88BAC56E-959D-4FCF-B5ED-91B70C3A0FA0}"/>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39516" y="6835156"/>
            <a:ext cx="1889755" cy="8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669C7B12-2F6E-41B5-A4AD-50EE2713664E}"/>
              </a:ext>
            </a:extLst>
          </p:cNvPr>
          <p:cNvPicPr>
            <a:picLocks noChangeAspect="1"/>
          </p:cNvPicPr>
          <p:nvPr userDrawn="1"/>
        </p:nvPicPr>
        <p:blipFill rotWithShape="1">
          <a:blip r:embed="rId5"/>
          <a:srcRect l="28233" t="14224" r="28083" b="57658"/>
          <a:stretch/>
        </p:blipFill>
        <p:spPr>
          <a:xfrm>
            <a:off x="236270" y="5988106"/>
            <a:ext cx="1889755" cy="684213"/>
          </a:xfrm>
          <a:prstGeom prst="rect">
            <a:avLst/>
          </a:prstGeom>
        </p:spPr>
      </p:pic>
      <p:pic>
        <p:nvPicPr>
          <p:cNvPr id="13" name="Picture 12">
            <a:extLst>
              <a:ext uri="{FF2B5EF4-FFF2-40B4-BE49-F238E27FC236}">
                <a16:creationId xmlns:a16="http://schemas.microsoft.com/office/drawing/2014/main" id="{37FBF4B4-0623-41A0-A687-E14117684F16}"/>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277146" y="4960693"/>
            <a:ext cx="710179" cy="633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a:extLst>
              <a:ext uri="{FF2B5EF4-FFF2-40B4-BE49-F238E27FC236}">
                <a16:creationId xmlns:a16="http://schemas.microsoft.com/office/drawing/2014/main" id="{4A11E320-7BEF-418E-B15D-EDDBBE0FE40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40057" y="1420742"/>
            <a:ext cx="1154879" cy="549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8">
            <a:extLst>
              <a:ext uri="{FF2B5EF4-FFF2-40B4-BE49-F238E27FC236}">
                <a16:creationId xmlns:a16="http://schemas.microsoft.com/office/drawing/2014/main" id="{3DEC080F-13B9-40ED-88B0-5446AFF05A89}"/>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275622" y="3016957"/>
            <a:ext cx="785478" cy="556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3">
            <a:extLst>
              <a:ext uri="{FF2B5EF4-FFF2-40B4-BE49-F238E27FC236}">
                <a16:creationId xmlns:a16="http://schemas.microsoft.com/office/drawing/2014/main" id="{A6F193EF-8DFB-40DA-A2EF-C870523033D4}"/>
              </a:ext>
            </a:extLst>
          </p:cNvPr>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208847" y="3860115"/>
            <a:ext cx="826995" cy="919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CCBD7764-5281-4F53-97C6-C452753464AE}"/>
              </a:ext>
            </a:extLst>
          </p:cNvPr>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237127" y="4300270"/>
            <a:ext cx="710179" cy="8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ACB302DA-3253-4246-B27E-D7A59617BC1C}"/>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952412" y="2002817"/>
            <a:ext cx="1197178" cy="544932"/>
          </a:xfrm>
          <a:prstGeom prst="rect">
            <a:avLst/>
          </a:prstGeom>
        </p:spPr>
      </p:pic>
      <p:pic>
        <p:nvPicPr>
          <p:cNvPr id="24" name="Picture 23">
            <a:extLst>
              <a:ext uri="{FF2B5EF4-FFF2-40B4-BE49-F238E27FC236}">
                <a16:creationId xmlns:a16="http://schemas.microsoft.com/office/drawing/2014/main" id="{7DB381C5-D262-4ECF-AAEA-CAC796DC1571}"/>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95074" y="3442012"/>
            <a:ext cx="801730" cy="684213"/>
          </a:xfrm>
          <a:prstGeom prst="rect">
            <a:avLst/>
          </a:prstGeom>
        </p:spPr>
      </p:pic>
      <p:pic>
        <p:nvPicPr>
          <p:cNvPr id="3" name="Picture 2">
            <a:extLst>
              <a:ext uri="{FF2B5EF4-FFF2-40B4-BE49-F238E27FC236}">
                <a16:creationId xmlns:a16="http://schemas.microsoft.com/office/drawing/2014/main" id="{51D32CE4-A8C1-E0DB-CF21-2696D6973846}"/>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39516" y="5189904"/>
            <a:ext cx="745917" cy="684213"/>
          </a:xfrm>
          <a:prstGeom prst="rect">
            <a:avLst/>
          </a:prstGeom>
        </p:spPr>
      </p:pic>
      <p:pic>
        <p:nvPicPr>
          <p:cNvPr id="2" name="Picture 1">
            <a:extLst>
              <a:ext uri="{FF2B5EF4-FFF2-40B4-BE49-F238E27FC236}">
                <a16:creationId xmlns:a16="http://schemas.microsoft.com/office/drawing/2014/main" id="{B0FF82F1-381A-20FA-261E-0273A56125DE}"/>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40057" y="2726798"/>
            <a:ext cx="1050266" cy="527935"/>
          </a:xfrm>
          <a:prstGeom prst="rect">
            <a:avLst/>
          </a:prstGeom>
        </p:spPr>
      </p:pic>
    </p:spTree>
    <p:extLst>
      <p:ext uri="{BB962C8B-B14F-4D97-AF65-F5344CB8AC3E}">
        <p14:creationId xmlns:p14="http://schemas.microsoft.com/office/powerpoint/2010/main" val="1380323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8" name="Picture 16">
            <a:extLst>
              <a:ext uri="{FF2B5EF4-FFF2-40B4-BE49-F238E27FC236}">
                <a16:creationId xmlns:a16="http://schemas.microsoft.com/office/drawing/2014/main" id="{B2570BF5-B312-4873-ABEA-34C2B8B1283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48200" y="303126"/>
            <a:ext cx="2072201" cy="86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7">
            <a:extLst>
              <a:ext uri="{FF2B5EF4-FFF2-40B4-BE49-F238E27FC236}">
                <a16:creationId xmlns:a16="http://schemas.microsoft.com/office/drawing/2014/main" id="{292EEBF8-CA24-499D-B8E9-03CA99907BE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89444" y="7864292"/>
            <a:ext cx="1889755" cy="76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9">
            <a:extLst>
              <a:ext uri="{FF2B5EF4-FFF2-40B4-BE49-F238E27FC236}">
                <a16:creationId xmlns:a16="http://schemas.microsoft.com/office/drawing/2014/main" id="{6EA0F4F9-7A2D-44EC-821C-B39FD69B878D}"/>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789443" y="6906609"/>
            <a:ext cx="1889755" cy="8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835E7446-036A-4AB9-9BBD-BCEB2FDA8B13}"/>
              </a:ext>
            </a:extLst>
          </p:cNvPr>
          <p:cNvPicPr>
            <a:picLocks noChangeAspect="1"/>
          </p:cNvPicPr>
          <p:nvPr userDrawn="1"/>
        </p:nvPicPr>
        <p:blipFill rotWithShape="1">
          <a:blip r:embed="rId5"/>
          <a:srcRect l="28233" t="14224" r="28083" b="57658"/>
          <a:stretch/>
        </p:blipFill>
        <p:spPr>
          <a:xfrm>
            <a:off x="4739422" y="6092326"/>
            <a:ext cx="1889755" cy="684213"/>
          </a:xfrm>
          <a:prstGeom prst="rect">
            <a:avLst/>
          </a:prstGeom>
        </p:spPr>
      </p:pic>
      <p:pic>
        <p:nvPicPr>
          <p:cNvPr id="14" name="Picture 13">
            <a:extLst>
              <a:ext uri="{FF2B5EF4-FFF2-40B4-BE49-F238E27FC236}">
                <a16:creationId xmlns:a16="http://schemas.microsoft.com/office/drawing/2014/main" id="{058F493D-5BA1-48FB-8491-B75DC311FC5B}"/>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852954" y="4635746"/>
            <a:ext cx="710179" cy="633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a:extLst>
              <a:ext uri="{FF2B5EF4-FFF2-40B4-BE49-F238E27FC236}">
                <a16:creationId xmlns:a16="http://schemas.microsoft.com/office/drawing/2014/main" id="{2255437E-93B9-48C6-B54B-CAF2B3097976}"/>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816792" y="1279708"/>
            <a:ext cx="1154879" cy="549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8">
            <a:extLst>
              <a:ext uri="{FF2B5EF4-FFF2-40B4-BE49-F238E27FC236}">
                <a16:creationId xmlns:a16="http://schemas.microsoft.com/office/drawing/2014/main" id="{982034FC-C23F-4197-A613-D04E6B1C3D4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5757007" y="2657961"/>
            <a:ext cx="785478" cy="556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3">
            <a:extLst>
              <a:ext uri="{FF2B5EF4-FFF2-40B4-BE49-F238E27FC236}">
                <a16:creationId xmlns:a16="http://schemas.microsoft.com/office/drawing/2014/main" id="{7DFFC4E8-ED75-43E3-A9EF-171CEC879B9B}"/>
              </a:ext>
            </a:extLst>
          </p:cNvPr>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5813473" y="3447753"/>
            <a:ext cx="748974" cy="833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DBCDF177-81B3-40FD-BF29-4D78948E3A00}"/>
              </a:ext>
            </a:extLst>
          </p:cNvPr>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4845480" y="4117028"/>
            <a:ext cx="710179" cy="8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a:extLst>
              <a:ext uri="{FF2B5EF4-FFF2-40B4-BE49-F238E27FC236}">
                <a16:creationId xmlns:a16="http://schemas.microsoft.com/office/drawing/2014/main" id="{40FEEE9D-2BC4-414B-8799-7AC78A4673AE}"/>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5638250" y="1752600"/>
            <a:ext cx="981661" cy="446833"/>
          </a:xfrm>
          <a:prstGeom prst="rect">
            <a:avLst/>
          </a:prstGeom>
        </p:spPr>
      </p:pic>
      <p:sp>
        <p:nvSpPr>
          <p:cNvPr id="25" name="Rectangle 24">
            <a:extLst>
              <a:ext uri="{FF2B5EF4-FFF2-40B4-BE49-F238E27FC236}">
                <a16:creationId xmlns:a16="http://schemas.microsoft.com/office/drawing/2014/main" id="{5ACFABF7-2D77-40D6-BBB1-CC91C1FCD4BA}"/>
              </a:ext>
            </a:extLst>
          </p:cNvPr>
          <p:cNvSpPr/>
          <p:nvPr userDrawn="1"/>
        </p:nvSpPr>
        <p:spPr>
          <a:xfrm>
            <a:off x="152400" y="331838"/>
            <a:ext cx="4414307" cy="8354962"/>
          </a:xfrm>
          <a:prstGeom prst="rect">
            <a:avLst/>
          </a:prstGeom>
          <a:solidFill>
            <a:schemeClr val="bg1"/>
          </a:solidFill>
          <a:ln w="44450"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a:extLst>
              <a:ext uri="{FF2B5EF4-FFF2-40B4-BE49-F238E27FC236}">
                <a16:creationId xmlns:a16="http://schemas.microsoft.com/office/drawing/2014/main" id="{30684145-6681-4DB2-96AE-106B7825363B}"/>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852618" y="3239543"/>
            <a:ext cx="801730" cy="684213"/>
          </a:xfrm>
          <a:prstGeom prst="rect">
            <a:avLst/>
          </a:prstGeom>
        </p:spPr>
      </p:pic>
      <p:pic>
        <p:nvPicPr>
          <p:cNvPr id="2" name="Picture 1">
            <a:extLst>
              <a:ext uri="{FF2B5EF4-FFF2-40B4-BE49-F238E27FC236}">
                <a16:creationId xmlns:a16="http://schemas.microsoft.com/office/drawing/2014/main" id="{A645DD1E-BE84-F299-ABF6-C0833929DB7B}"/>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836872" y="5067871"/>
            <a:ext cx="745917" cy="684213"/>
          </a:xfrm>
          <a:prstGeom prst="rect">
            <a:avLst/>
          </a:prstGeom>
        </p:spPr>
      </p:pic>
      <p:pic>
        <p:nvPicPr>
          <p:cNvPr id="3" name="Picture 2">
            <a:extLst>
              <a:ext uri="{FF2B5EF4-FFF2-40B4-BE49-F238E27FC236}">
                <a16:creationId xmlns:a16="http://schemas.microsoft.com/office/drawing/2014/main" id="{B0FF82F1-381A-20FA-261E-0273A56125DE}"/>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641964" y="2375182"/>
            <a:ext cx="1092356" cy="549092"/>
          </a:xfrm>
          <a:prstGeom prst="rect">
            <a:avLst/>
          </a:prstGeom>
        </p:spPr>
      </p:pic>
    </p:spTree>
    <p:extLst>
      <p:ext uri="{BB962C8B-B14F-4D97-AF65-F5344CB8AC3E}">
        <p14:creationId xmlns:p14="http://schemas.microsoft.com/office/powerpoint/2010/main" val="1088130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46637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2598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344216" y="7156451"/>
            <a:ext cx="4114800" cy="107314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2900" y="8475134"/>
            <a:ext cx="1600200" cy="486833"/>
          </a:xfrm>
          <a:prstGeom prst="rect">
            <a:avLst/>
          </a:prstGeom>
        </p:spPr>
        <p:txBody>
          <a:bodyPr/>
          <a:lstStyle/>
          <a:p>
            <a:fld id="{0ACE27F0-0897-4945-84DF-06529B3AB781}" type="datetimeFigureOut">
              <a:rPr lang="en-US" smtClean="0"/>
              <a:t>10/12/2026</a:t>
            </a:fld>
            <a:endParaRPr lang="en-US" dirty="0"/>
          </a:p>
        </p:txBody>
      </p:sp>
      <p:sp>
        <p:nvSpPr>
          <p:cNvPr id="6" name="Footer Placeholder 5"/>
          <p:cNvSpPr>
            <a:spLocks noGrp="1"/>
          </p:cNvSpPr>
          <p:nvPr>
            <p:ph type="ftr" sz="quarter" idx="11"/>
          </p:nvPr>
        </p:nvSpPr>
        <p:spPr>
          <a:xfrm>
            <a:off x="2343150" y="8475134"/>
            <a:ext cx="2171700" cy="486833"/>
          </a:xfrm>
          <a:prstGeom prst="rect">
            <a:avLst/>
          </a:prstGeom>
        </p:spPr>
        <p:txBody>
          <a:bodyPr/>
          <a:lstStyle/>
          <a:p>
            <a:endParaRPr lang="en-US" dirty="0"/>
          </a:p>
        </p:txBody>
      </p:sp>
      <p:sp>
        <p:nvSpPr>
          <p:cNvPr id="7" name="Slide Number Placeholder 6"/>
          <p:cNvSpPr>
            <a:spLocks noGrp="1"/>
          </p:cNvSpPr>
          <p:nvPr>
            <p:ph type="sldNum" sz="quarter" idx="12"/>
          </p:nvPr>
        </p:nvSpPr>
        <p:spPr>
          <a:xfrm>
            <a:off x="4914900" y="8475134"/>
            <a:ext cx="1600200" cy="486833"/>
          </a:xfrm>
          <a:prstGeom prst="rect">
            <a:avLst/>
          </a:prstGeom>
        </p:spPr>
        <p:txBody>
          <a:bodyPr/>
          <a:lstStyle/>
          <a:p>
            <a:fld id="{D20714F7-6B79-4B43-A72C-AC4C453D00C5}" type="slidenum">
              <a:rPr lang="en-US" smtClean="0"/>
              <a:t>‹#›</a:t>
            </a:fld>
            <a:endParaRPr lang="en-US" dirty="0"/>
          </a:p>
        </p:txBody>
      </p:sp>
    </p:spTree>
    <p:extLst>
      <p:ext uri="{BB962C8B-B14F-4D97-AF65-F5344CB8AC3E}">
        <p14:creationId xmlns:p14="http://schemas.microsoft.com/office/powerpoint/2010/main" val="391807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342900" y="2133601"/>
            <a:ext cx="6172200" cy="603461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0ACE27F0-0897-4945-84DF-06529B3AB781}" type="datetimeFigureOut">
              <a:rPr lang="en-US" smtClean="0"/>
              <a:t>10/12/2026</a:t>
            </a:fld>
            <a:endParaRPr lang="en-US" dirty="0"/>
          </a:p>
        </p:txBody>
      </p:sp>
      <p:sp>
        <p:nvSpPr>
          <p:cNvPr id="5" name="Footer Placeholder 4"/>
          <p:cNvSpPr>
            <a:spLocks noGrp="1"/>
          </p:cNvSpPr>
          <p:nvPr>
            <p:ph type="ftr" sz="quarter" idx="11"/>
          </p:nvPr>
        </p:nvSpPr>
        <p:spPr>
          <a:xfrm>
            <a:off x="2343150" y="8475134"/>
            <a:ext cx="2171700" cy="486833"/>
          </a:xfrm>
          <a:prstGeom prst="rect">
            <a:avLst/>
          </a:prstGeom>
        </p:spPr>
        <p:txBody>
          <a:bodyPr/>
          <a:lstStyle/>
          <a:p>
            <a:endParaRPr lang="en-US" dirty="0"/>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D20714F7-6B79-4B43-A72C-AC4C453D00C5}" type="slidenum">
              <a:rPr lang="en-US" smtClean="0"/>
              <a:t>‹#›</a:t>
            </a:fld>
            <a:endParaRPr lang="en-US" dirty="0"/>
          </a:p>
        </p:txBody>
      </p:sp>
    </p:spTree>
    <p:extLst>
      <p:ext uri="{BB962C8B-B14F-4D97-AF65-F5344CB8AC3E}">
        <p14:creationId xmlns:p14="http://schemas.microsoft.com/office/powerpoint/2010/main" val="2488424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257175" y="488951"/>
            <a:ext cx="3357563" cy="104013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0ACE27F0-0897-4945-84DF-06529B3AB781}" type="datetimeFigureOut">
              <a:rPr lang="en-US" smtClean="0"/>
              <a:t>10/12/2026</a:t>
            </a:fld>
            <a:endParaRPr lang="en-US" dirty="0"/>
          </a:p>
        </p:txBody>
      </p:sp>
      <p:sp>
        <p:nvSpPr>
          <p:cNvPr id="5" name="Footer Placeholder 4"/>
          <p:cNvSpPr>
            <a:spLocks noGrp="1"/>
          </p:cNvSpPr>
          <p:nvPr>
            <p:ph type="ftr" sz="quarter" idx="11"/>
          </p:nvPr>
        </p:nvSpPr>
        <p:spPr>
          <a:xfrm>
            <a:off x="2343150" y="8475134"/>
            <a:ext cx="2171700" cy="486833"/>
          </a:xfrm>
          <a:prstGeom prst="rect">
            <a:avLst/>
          </a:prstGeom>
        </p:spPr>
        <p:txBody>
          <a:bodyPr/>
          <a:lstStyle/>
          <a:p>
            <a:endParaRPr lang="en-US" dirty="0"/>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D20714F7-6B79-4B43-A72C-AC4C453D00C5}" type="slidenum">
              <a:rPr lang="en-US" smtClean="0"/>
              <a:t>‹#›</a:t>
            </a:fld>
            <a:endParaRPr lang="en-US" dirty="0"/>
          </a:p>
        </p:txBody>
      </p:sp>
    </p:spTree>
    <p:extLst>
      <p:ext uri="{BB962C8B-B14F-4D97-AF65-F5344CB8AC3E}">
        <p14:creationId xmlns:p14="http://schemas.microsoft.com/office/powerpoint/2010/main" val="1369745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CE27F0-0897-4945-84DF-06529B3AB781}" type="datetimeFigureOut">
              <a:rPr lang="en-US" smtClean="0"/>
              <a:t>10/12/2026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20714F7-6B79-4B43-A72C-AC4C453D00C5}" type="slidenum">
              <a:rPr lang="en-US" smtClean="0"/>
              <a:t>‹#›</a:t>
            </a:fld>
            <a:endParaRPr lang="en-US" dirty="0"/>
          </a:p>
        </p:txBody>
      </p:sp>
    </p:spTree>
    <p:extLst>
      <p:ext uri="{BB962C8B-B14F-4D97-AF65-F5344CB8AC3E}">
        <p14:creationId xmlns:p14="http://schemas.microsoft.com/office/powerpoint/2010/main" val="70553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3422BA-326C-436A-8CBB-E1F27DC7898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703737" y="8311903"/>
            <a:ext cx="514350"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a:extLst>
              <a:ext uri="{FF2B5EF4-FFF2-40B4-BE49-F238E27FC236}">
                <a16:creationId xmlns:a16="http://schemas.microsoft.com/office/drawing/2014/main" id="{4DF27002-E09A-4B32-BB91-959DAA34F15A}"/>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831964" y="8402935"/>
            <a:ext cx="726281" cy="348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8">
            <a:extLst>
              <a:ext uri="{FF2B5EF4-FFF2-40B4-BE49-F238E27FC236}">
                <a16:creationId xmlns:a16="http://schemas.microsoft.com/office/drawing/2014/main" id="{05B6D3DF-DC61-4F9C-B191-1FA8EADD79D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652700" y="8334375"/>
            <a:ext cx="625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9FE46A65-3F30-456A-9D48-D31520D4477A}"/>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308999" y="8226178"/>
            <a:ext cx="51435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33DF26CD-36B8-41E8-AF44-475EF041CA4A}"/>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5905154" y="8367109"/>
            <a:ext cx="339725"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a:extLst>
              <a:ext uri="{FF2B5EF4-FFF2-40B4-BE49-F238E27FC236}">
                <a16:creationId xmlns:a16="http://schemas.microsoft.com/office/drawing/2014/main" id="{CB949411-0C89-4ABD-9491-6B2789BB22F2}"/>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4089413" y="8329613"/>
            <a:ext cx="420687"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A0589BD1-DB09-48D7-95B2-6338B8050BA0}"/>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6401216" y="8323262"/>
            <a:ext cx="411163"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E2C1F5E8-AB54-49F7-B486-C0DE336A94F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5621" y="8405813"/>
            <a:ext cx="810073" cy="332759"/>
          </a:xfrm>
          <a:prstGeom prst="rect">
            <a:avLst/>
          </a:prstGeom>
        </p:spPr>
      </p:pic>
      <p:pic>
        <p:nvPicPr>
          <p:cNvPr id="17" name="Picture 16">
            <a:extLst>
              <a:ext uri="{FF2B5EF4-FFF2-40B4-BE49-F238E27FC236}">
                <a16:creationId xmlns:a16="http://schemas.microsoft.com/office/drawing/2014/main" id="{D7B70688-BE76-42D3-B31D-BCB26C75279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3399594" y="8314921"/>
            <a:ext cx="514351" cy="438958"/>
          </a:xfrm>
          <a:prstGeom prst="rect">
            <a:avLst/>
          </a:prstGeom>
        </p:spPr>
      </p:pic>
      <p:pic>
        <p:nvPicPr>
          <p:cNvPr id="18" name="Picture 17">
            <a:extLst>
              <a:ext uri="{FF2B5EF4-FFF2-40B4-BE49-F238E27FC236}">
                <a16:creationId xmlns:a16="http://schemas.microsoft.com/office/drawing/2014/main" id="{AC297185-53E1-457F-AB5F-58D86CA25197}"/>
              </a:ext>
            </a:extLst>
          </p:cNvPr>
          <p:cNvPicPr>
            <a:picLocks noChangeAspect="1"/>
          </p:cNvPicPr>
          <p:nvPr userDrawn="1"/>
        </p:nvPicPr>
        <p:blipFill>
          <a:blip r:embed="rId11" cstate="print">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a:xfrm>
            <a:off x="871612" y="8301200"/>
            <a:ext cx="929640" cy="505492"/>
          </a:xfrm>
          <a:prstGeom prst="rect">
            <a:avLst/>
          </a:prstGeom>
        </p:spPr>
      </p:pic>
    </p:spTree>
    <p:extLst>
      <p:ext uri="{BB962C8B-B14F-4D97-AF65-F5344CB8AC3E}">
        <p14:creationId xmlns:p14="http://schemas.microsoft.com/office/powerpoint/2010/main" val="3650459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5096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07132-E827-44E6-A127-5FCBBF1A7B1C}"/>
              </a:ext>
            </a:extLst>
          </p:cNvPr>
          <p:cNvSpPr>
            <a:spLocks noGrp="1"/>
          </p:cNvSpPr>
          <p:nvPr>
            <p:ph type="ctrTitle"/>
          </p:nvPr>
        </p:nvSpPr>
        <p:spPr>
          <a:xfrm>
            <a:off x="857250" y="1497013"/>
            <a:ext cx="5143500" cy="3182937"/>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75E7B8-6BB4-4FDE-AD25-9DC13ACDBC15}"/>
              </a:ext>
            </a:extLst>
          </p:cNvPr>
          <p:cNvSpPr>
            <a:spLocks noGrp="1"/>
          </p:cNvSpPr>
          <p:nvPr>
            <p:ph type="subTitle" idx="1"/>
          </p:nvPr>
        </p:nvSpPr>
        <p:spPr>
          <a:xfrm>
            <a:off x="857250" y="4802188"/>
            <a:ext cx="5143500" cy="22082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9AC8B7-8BFB-47CA-AFD3-E849076F3C17}"/>
              </a:ext>
            </a:extLst>
          </p:cNvPr>
          <p:cNvSpPr>
            <a:spLocks noGrp="1"/>
          </p:cNvSpPr>
          <p:nvPr>
            <p:ph type="dt" sz="half" idx="10"/>
          </p:nvPr>
        </p:nvSpPr>
        <p:spPr/>
        <p:txBody>
          <a:bodyPr/>
          <a:lstStyle/>
          <a:p>
            <a:fld id="{21125DE4-6ED1-4829-83C2-14EC012A4DB7}" type="datetimeFigureOut">
              <a:rPr lang="en-US" smtClean="0"/>
              <a:t>10/12/2026</a:t>
            </a:fld>
            <a:endParaRPr lang="en-US" dirty="0"/>
          </a:p>
        </p:txBody>
      </p:sp>
      <p:sp>
        <p:nvSpPr>
          <p:cNvPr id="5" name="Footer Placeholder 4">
            <a:extLst>
              <a:ext uri="{FF2B5EF4-FFF2-40B4-BE49-F238E27FC236}">
                <a16:creationId xmlns:a16="http://schemas.microsoft.com/office/drawing/2014/main" id="{B070D4B8-1397-4B3D-B7EE-BF6AD228175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D3A884B-B012-4D25-BB10-BF25499E95B4}"/>
              </a:ext>
            </a:extLst>
          </p:cNvPr>
          <p:cNvSpPr>
            <a:spLocks noGrp="1"/>
          </p:cNvSpPr>
          <p:nvPr>
            <p:ph type="sldNum" sz="quarter" idx="12"/>
          </p:nvPr>
        </p:nvSpPr>
        <p:spPr/>
        <p:txBody>
          <a:bodyPr/>
          <a:lstStyle/>
          <a:p>
            <a:fld id="{959C91B6-773A-4937-8930-1BE8D8932501}" type="slidenum">
              <a:rPr lang="en-US" smtClean="0"/>
              <a:t>‹#›</a:t>
            </a:fld>
            <a:endParaRPr lang="en-US" dirty="0"/>
          </a:p>
        </p:txBody>
      </p:sp>
    </p:spTree>
    <p:extLst>
      <p:ext uri="{BB962C8B-B14F-4D97-AF65-F5344CB8AC3E}">
        <p14:creationId xmlns:p14="http://schemas.microsoft.com/office/powerpoint/2010/main" val="408849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5F97A-E1D1-4F92-8611-DF14A08C65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B6AAEA-65ED-435E-9439-DA3E920993A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9C8616-510F-4D0F-9781-2B09120BADFD}"/>
              </a:ext>
            </a:extLst>
          </p:cNvPr>
          <p:cNvSpPr>
            <a:spLocks noGrp="1"/>
          </p:cNvSpPr>
          <p:nvPr>
            <p:ph type="dt" sz="half" idx="10"/>
          </p:nvPr>
        </p:nvSpPr>
        <p:spPr/>
        <p:txBody>
          <a:bodyPr/>
          <a:lstStyle/>
          <a:p>
            <a:fld id="{21125DE4-6ED1-4829-83C2-14EC012A4DB7}" type="datetimeFigureOut">
              <a:rPr lang="en-US" smtClean="0"/>
              <a:t>10/12/2026</a:t>
            </a:fld>
            <a:endParaRPr lang="en-US" dirty="0"/>
          </a:p>
        </p:txBody>
      </p:sp>
      <p:sp>
        <p:nvSpPr>
          <p:cNvPr id="5" name="Footer Placeholder 4">
            <a:extLst>
              <a:ext uri="{FF2B5EF4-FFF2-40B4-BE49-F238E27FC236}">
                <a16:creationId xmlns:a16="http://schemas.microsoft.com/office/drawing/2014/main" id="{E31B2816-B45F-4E35-99AF-FEE1D8019F1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309FE9-5053-46E6-9045-AF2A2B46704B}"/>
              </a:ext>
            </a:extLst>
          </p:cNvPr>
          <p:cNvSpPr>
            <a:spLocks noGrp="1"/>
          </p:cNvSpPr>
          <p:nvPr>
            <p:ph type="sldNum" sz="quarter" idx="12"/>
          </p:nvPr>
        </p:nvSpPr>
        <p:spPr/>
        <p:txBody>
          <a:bodyPr/>
          <a:lstStyle/>
          <a:p>
            <a:fld id="{959C91B6-773A-4937-8930-1BE8D8932501}" type="slidenum">
              <a:rPr lang="en-US" smtClean="0"/>
              <a:t>‹#›</a:t>
            </a:fld>
            <a:endParaRPr lang="en-US" dirty="0"/>
          </a:p>
        </p:txBody>
      </p:sp>
    </p:spTree>
    <p:extLst>
      <p:ext uri="{BB962C8B-B14F-4D97-AF65-F5344CB8AC3E}">
        <p14:creationId xmlns:p14="http://schemas.microsoft.com/office/powerpoint/2010/main" val="13732304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15016-DE95-40E0-8461-D3853B55E82A}"/>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A40C13-6A66-4F51-ABFE-A1C290CD5FDB}"/>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7F2F00B-565F-4F56-9C01-6F0014E0DA2F}"/>
              </a:ext>
            </a:extLst>
          </p:cNvPr>
          <p:cNvSpPr>
            <a:spLocks noGrp="1"/>
          </p:cNvSpPr>
          <p:nvPr>
            <p:ph type="dt" sz="half" idx="10"/>
          </p:nvPr>
        </p:nvSpPr>
        <p:spPr/>
        <p:txBody>
          <a:bodyPr/>
          <a:lstStyle/>
          <a:p>
            <a:fld id="{21125DE4-6ED1-4829-83C2-14EC012A4DB7}" type="datetimeFigureOut">
              <a:rPr lang="en-US" smtClean="0"/>
              <a:t>10/12/2026</a:t>
            </a:fld>
            <a:endParaRPr lang="en-US" dirty="0"/>
          </a:p>
        </p:txBody>
      </p:sp>
      <p:sp>
        <p:nvSpPr>
          <p:cNvPr id="5" name="Footer Placeholder 4">
            <a:extLst>
              <a:ext uri="{FF2B5EF4-FFF2-40B4-BE49-F238E27FC236}">
                <a16:creationId xmlns:a16="http://schemas.microsoft.com/office/drawing/2014/main" id="{7FA130CB-B4E8-4808-A007-3A99C3D30F5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2D2D218-5177-49D4-AAA7-0E9819BD6701}"/>
              </a:ext>
            </a:extLst>
          </p:cNvPr>
          <p:cNvSpPr>
            <a:spLocks noGrp="1"/>
          </p:cNvSpPr>
          <p:nvPr>
            <p:ph type="sldNum" sz="quarter" idx="12"/>
          </p:nvPr>
        </p:nvSpPr>
        <p:spPr/>
        <p:txBody>
          <a:bodyPr/>
          <a:lstStyle/>
          <a:p>
            <a:fld id="{959C91B6-773A-4937-8930-1BE8D8932501}" type="slidenum">
              <a:rPr lang="en-US" smtClean="0"/>
              <a:t>‹#›</a:t>
            </a:fld>
            <a:endParaRPr lang="en-US" dirty="0"/>
          </a:p>
        </p:txBody>
      </p:sp>
    </p:spTree>
    <p:extLst>
      <p:ext uri="{BB962C8B-B14F-4D97-AF65-F5344CB8AC3E}">
        <p14:creationId xmlns:p14="http://schemas.microsoft.com/office/powerpoint/2010/main" val="13606247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75EEC-5EBE-4746-ADDB-04FB59184F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B3705A-AB47-436E-9DDD-C271F244DD05}"/>
              </a:ext>
            </a:extLst>
          </p:cNvPr>
          <p:cNvSpPr>
            <a:spLocks noGrp="1"/>
          </p:cNvSpPr>
          <p:nvPr>
            <p:ph sz="half" idx="1"/>
          </p:nvPr>
        </p:nvSpPr>
        <p:spPr>
          <a:xfrm>
            <a:off x="471488" y="2433638"/>
            <a:ext cx="2881312" cy="58023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999149-5F7C-4992-BE4C-91CAA3C6EB46}"/>
              </a:ext>
            </a:extLst>
          </p:cNvPr>
          <p:cNvSpPr>
            <a:spLocks noGrp="1"/>
          </p:cNvSpPr>
          <p:nvPr>
            <p:ph sz="half" idx="2"/>
          </p:nvPr>
        </p:nvSpPr>
        <p:spPr>
          <a:xfrm>
            <a:off x="3505200" y="2433638"/>
            <a:ext cx="2881313" cy="58023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0CEAB9-A643-4CA6-B8B4-F11498AAB762}"/>
              </a:ext>
            </a:extLst>
          </p:cNvPr>
          <p:cNvSpPr>
            <a:spLocks noGrp="1"/>
          </p:cNvSpPr>
          <p:nvPr>
            <p:ph type="dt" sz="half" idx="10"/>
          </p:nvPr>
        </p:nvSpPr>
        <p:spPr/>
        <p:txBody>
          <a:bodyPr/>
          <a:lstStyle/>
          <a:p>
            <a:fld id="{21125DE4-6ED1-4829-83C2-14EC012A4DB7}" type="datetimeFigureOut">
              <a:rPr lang="en-US" smtClean="0"/>
              <a:t>10/12/2026</a:t>
            </a:fld>
            <a:endParaRPr lang="en-US" dirty="0"/>
          </a:p>
        </p:txBody>
      </p:sp>
      <p:sp>
        <p:nvSpPr>
          <p:cNvPr id="6" name="Footer Placeholder 5">
            <a:extLst>
              <a:ext uri="{FF2B5EF4-FFF2-40B4-BE49-F238E27FC236}">
                <a16:creationId xmlns:a16="http://schemas.microsoft.com/office/drawing/2014/main" id="{30213D99-2C75-4634-96E7-0A022F11075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2EFED6-A758-4742-AA76-CF26FB055F4B}"/>
              </a:ext>
            </a:extLst>
          </p:cNvPr>
          <p:cNvSpPr>
            <a:spLocks noGrp="1"/>
          </p:cNvSpPr>
          <p:nvPr>
            <p:ph type="sldNum" sz="quarter" idx="12"/>
          </p:nvPr>
        </p:nvSpPr>
        <p:spPr/>
        <p:txBody>
          <a:bodyPr/>
          <a:lstStyle/>
          <a:p>
            <a:fld id="{959C91B6-773A-4937-8930-1BE8D8932501}" type="slidenum">
              <a:rPr lang="en-US" smtClean="0"/>
              <a:t>‹#›</a:t>
            </a:fld>
            <a:endParaRPr lang="en-US" dirty="0"/>
          </a:p>
        </p:txBody>
      </p:sp>
    </p:spTree>
    <p:extLst>
      <p:ext uri="{BB962C8B-B14F-4D97-AF65-F5344CB8AC3E}">
        <p14:creationId xmlns:p14="http://schemas.microsoft.com/office/powerpoint/2010/main" val="36503974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8BABD-B1AB-4196-A51C-60E10DFFF252}"/>
              </a:ext>
            </a:extLst>
          </p:cNvPr>
          <p:cNvSpPr>
            <a:spLocks noGrp="1"/>
          </p:cNvSpPr>
          <p:nvPr>
            <p:ph type="title"/>
          </p:nvPr>
        </p:nvSpPr>
        <p:spPr>
          <a:xfrm>
            <a:off x="473075" y="487363"/>
            <a:ext cx="5915025" cy="1766887"/>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47BEBD-3596-4CAD-BC96-55C42ED9F0F4}"/>
              </a:ext>
            </a:extLst>
          </p:cNvPr>
          <p:cNvSpPr>
            <a:spLocks noGrp="1"/>
          </p:cNvSpPr>
          <p:nvPr>
            <p:ph type="body" idx="1"/>
          </p:nvPr>
        </p:nvSpPr>
        <p:spPr>
          <a:xfrm>
            <a:off x="473075" y="2241550"/>
            <a:ext cx="2900363" cy="10985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CBCC6D-836C-4CF8-9383-A8472D3FD905}"/>
              </a:ext>
            </a:extLst>
          </p:cNvPr>
          <p:cNvSpPr>
            <a:spLocks noGrp="1"/>
          </p:cNvSpPr>
          <p:nvPr>
            <p:ph sz="half" idx="2"/>
          </p:nvPr>
        </p:nvSpPr>
        <p:spPr>
          <a:xfrm>
            <a:off x="473075" y="3340100"/>
            <a:ext cx="2900363" cy="4913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D9F085-F47B-4A96-B8E5-77E5A5194EB2}"/>
              </a:ext>
            </a:extLst>
          </p:cNvPr>
          <p:cNvSpPr>
            <a:spLocks noGrp="1"/>
          </p:cNvSpPr>
          <p:nvPr>
            <p:ph type="body" sz="quarter" idx="3"/>
          </p:nvPr>
        </p:nvSpPr>
        <p:spPr>
          <a:xfrm>
            <a:off x="3471863" y="2241550"/>
            <a:ext cx="2916237" cy="10985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CBCFFB1-56D8-427C-A168-6D6AE4103CAC}"/>
              </a:ext>
            </a:extLst>
          </p:cNvPr>
          <p:cNvSpPr>
            <a:spLocks noGrp="1"/>
          </p:cNvSpPr>
          <p:nvPr>
            <p:ph sz="quarter" idx="4"/>
          </p:nvPr>
        </p:nvSpPr>
        <p:spPr>
          <a:xfrm>
            <a:off x="3471863" y="3340100"/>
            <a:ext cx="2916237" cy="4913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53988C-123C-434A-B6DD-280D3B670A39}"/>
              </a:ext>
            </a:extLst>
          </p:cNvPr>
          <p:cNvSpPr>
            <a:spLocks noGrp="1"/>
          </p:cNvSpPr>
          <p:nvPr>
            <p:ph type="dt" sz="half" idx="10"/>
          </p:nvPr>
        </p:nvSpPr>
        <p:spPr/>
        <p:txBody>
          <a:bodyPr/>
          <a:lstStyle/>
          <a:p>
            <a:fld id="{21125DE4-6ED1-4829-83C2-14EC012A4DB7}" type="datetimeFigureOut">
              <a:rPr lang="en-US" smtClean="0"/>
              <a:t>10/12/2026</a:t>
            </a:fld>
            <a:endParaRPr lang="en-US" dirty="0"/>
          </a:p>
        </p:txBody>
      </p:sp>
      <p:sp>
        <p:nvSpPr>
          <p:cNvPr id="8" name="Footer Placeholder 7">
            <a:extLst>
              <a:ext uri="{FF2B5EF4-FFF2-40B4-BE49-F238E27FC236}">
                <a16:creationId xmlns:a16="http://schemas.microsoft.com/office/drawing/2014/main" id="{68A51AF8-BEB8-4CDA-8B14-F8B97513459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8BBC653-8274-460E-AFDD-284C4F4EEBA3}"/>
              </a:ext>
            </a:extLst>
          </p:cNvPr>
          <p:cNvSpPr>
            <a:spLocks noGrp="1"/>
          </p:cNvSpPr>
          <p:nvPr>
            <p:ph type="sldNum" sz="quarter" idx="12"/>
          </p:nvPr>
        </p:nvSpPr>
        <p:spPr/>
        <p:txBody>
          <a:bodyPr/>
          <a:lstStyle/>
          <a:p>
            <a:fld id="{959C91B6-773A-4937-8930-1BE8D8932501}" type="slidenum">
              <a:rPr lang="en-US" smtClean="0"/>
              <a:t>‹#›</a:t>
            </a:fld>
            <a:endParaRPr lang="en-US" dirty="0"/>
          </a:p>
        </p:txBody>
      </p:sp>
    </p:spTree>
    <p:extLst>
      <p:ext uri="{BB962C8B-B14F-4D97-AF65-F5344CB8AC3E}">
        <p14:creationId xmlns:p14="http://schemas.microsoft.com/office/powerpoint/2010/main" val="14096110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A1A8C-E38C-4707-97B9-6B25D8A9B8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47382C-C8F9-43C7-88D9-B9CC45CE8E46}"/>
              </a:ext>
            </a:extLst>
          </p:cNvPr>
          <p:cNvSpPr>
            <a:spLocks noGrp="1"/>
          </p:cNvSpPr>
          <p:nvPr>
            <p:ph type="dt" sz="half" idx="10"/>
          </p:nvPr>
        </p:nvSpPr>
        <p:spPr/>
        <p:txBody>
          <a:bodyPr/>
          <a:lstStyle/>
          <a:p>
            <a:fld id="{21125DE4-6ED1-4829-83C2-14EC012A4DB7}" type="datetimeFigureOut">
              <a:rPr lang="en-US" smtClean="0"/>
              <a:t>10/12/2026</a:t>
            </a:fld>
            <a:endParaRPr lang="en-US" dirty="0"/>
          </a:p>
        </p:txBody>
      </p:sp>
      <p:sp>
        <p:nvSpPr>
          <p:cNvPr id="4" name="Footer Placeholder 3">
            <a:extLst>
              <a:ext uri="{FF2B5EF4-FFF2-40B4-BE49-F238E27FC236}">
                <a16:creationId xmlns:a16="http://schemas.microsoft.com/office/drawing/2014/main" id="{CC457E6B-9435-4E1B-81E4-7E30F3E98F1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F0602E9-C3FD-4ECA-98B1-483A9D822332}"/>
              </a:ext>
            </a:extLst>
          </p:cNvPr>
          <p:cNvSpPr>
            <a:spLocks noGrp="1"/>
          </p:cNvSpPr>
          <p:nvPr>
            <p:ph type="sldNum" sz="quarter" idx="12"/>
          </p:nvPr>
        </p:nvSpPr>
        <p:spPr/>
        <p:txBody>
          <a:bodyPr/>
          <a:lstStyle/>
          <a:p>
            <a:fld id="{959C91B6-773A-4937-8930-1BE8D8932501}" type="slidenum">
              <a:rPr lang="en-US" smtClean="0"/>
              <a:t>‹#›</a:t>
            </a:fld>
            <a:endParaRPr lang="en-US" dirty="0"/>
          </a:p>
        </p:txBody>
      </p:sp>
    </p:spTree>
    <p:extLst>
      <p:ext uri="{BB962C8B-B14F-4D97-AF65-F5344CB8AC3E}">
        <p14:creationId xmlns:p14="http://schemas.microsoft.com/office/powerpoint/2010/main" val="41982713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654681-4E9A-4715-BC4B-BE6C1C517D75}"/>
              </a:ext>
            </a:extLst>
          </p:cNvPr>
          <p:cNvSpPr>
            <a:spLocks noGrp="1"/>
          </p:cNvSpPr>
          <p:nvPr>
            <p:ph type="dt" sz="half" idx="10"/>
          </p:nvPr>
        </p:nvSpPr>
        <p:spPr/>
        <p:txBody>
          <a:bodyPr/>
          <a:lstStyle/>
          <a:p>
            <a:fld id="{21125DE4-6ED1-4829-83C2-14EC012A4DB7}" type="datetimeFigureOut">
              <a:rPr lang="en-US" smtClean="0"/>
              <a:t>10/12/2026</a:t>
            </a:fld>
            <a:endParaRPr lang="en-US" dirty="0"/>
          </a:p>
        </p:txBody>
      </p:sp>
      <p:sp>
        <p:nvSpPr>
          <p:cNvPr id="3" name="Footer Placeholder 2">
            <a:extLst>
              <a:ext uri="{FF2B5EF4-FFF2-40B4-BE49-F238E27FC236}">
                <a16:creationId xmlns:a16="http://schemas.microsoft.com/office/drawing/2014/main" id="{238A30F9-DD62-4292-A84A-E0DBCAC2CA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10871AD-5C24-4C90-B503-9CD0EE160113}"/>
              </a:ext>
            </a:extLst>
          </p:cNvPr>
          <p:cNvSpPr>
            <a:spLocks noGrp="1"/>
          </p:cNvSpPr>
          <p:nvPr>
            <p:ph type="sldNum" sz="quarter" idx="12"/>
          </p:nvPr>
        </p:nvSpPr>
        <p:spPr/>
        <p:txBody>
          <a:bodyPr/>
          <a:lstStyle/>
          <a:p>
            <a:fld id="{959C91B6-773A-4937-8930-1BE8D8932501}" type="slidenum">
              <a:rPr lang="en-US" smtClean="0"/>
              <a:t>‹#›</a:t>
            </a:fld>
            <a:endParaRPr lang="en-US" dirty="0"/>
          </a:p>
        </p:txBody>
      </p:sp>
    </p:spTree>
    <p:extLst>
      <p:ext uri="{BB962C8B-B14F-4D97-AF65-F5344CB8AC3E}">
        <p14:creationId xmlns:p14="http://schemas.microsoft.com/office/powerpoint/2010/main" val="10087835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B2BFF-82D7-4CDA-A679-AE9FB3589C0E}"/>
              </a:ext>
            </a:extLst>
          </p:cNvPr>
          <p:cNvSpPr>
            <a:spLocks noGrp="1"/>
          </p:cNvSpPr>
          <p:nvPr>
            <p:ph type="title"/>
          </p:nvPr>
        </p:nvSpPr>
        <p:spPr>
          <a:xfrm>
            <a:off x="473075" y="609600"/>
            <a:ext cx="2211388" cy="21336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095FF7-DBBF-4004-AA99-DFBFF5DC7717}"/>
              </a:ext>
            </a:extLst>
          </p:cNvPr>
          <p:cNvSpPr>
            <a:spLocks noGrp="1"/>
          </p:cNvSpPr>
          <p:nvPr>
            <p:ph idx="1"/>
          </p:nvPr>
        </p:nvSpPr>
        <p:spPr>
          <a:xfrm>
            <a:off x="2916238" y="1316038"/>
            <a:ext cx="3471862" cy="64992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32D8BB-F244-415C-B937-30EF56F0F2C6}"/>
              </a:ext>
            </a:extLst>
          </p:cNvPr>
          <p:cNvSpPr>
            <a:spLocks noGrp="1"/>
          </p:cNvSpPr>
          <p:nvPr>
            <p:ph type="body" sz="half" idx="2"/>
          </p:nvPr>
        </p:nvSpPr>
        <p:spPr>
          <a:xfrm>
            <a:off x="473075" y="2743200"/>
            <a:ext cx="2211388" cy="508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7BF46F7-F653-4BD7-B0ED-895FADE2B69C}"/>
              </a:ext>
            </a:extLst>
          </p:cNvPr>
          <p:cNvSpPr>
            <a:spLocks noGrp="1"/>
          </p:cNvSpPr>
          <p:nvPr>
            <p:ph type="dt" sz="half" idx="10"/>
          </p:nvPr>
        </p:nvSpPr>
        <p:spPr/>
        <p:txBody>
          <a:bodyPr/>
          <a:lstStyle/>
          <a:p>
            <a:fld id="{21125DE4-6ED1-4829-83C2-14EC012A4DB7}" type="datetimeFigureOut">
              <a:rPr lang="en-US" smtClean="0"/>
              <a:t>10/12/2026</a:t>
            </a:fld>
            <a:endParaRPr lang="en-US" dirty="0"/>
          </a:p>
        </p:txBody>
      </p:sp>
      <p:sp>
        <p:nvSpPr>
          <p:cNvPr id="6" name="Footer Placeholder 5">
            <a:extLst>
              <a:ext uri="{FF2B5EF4-FFF2-40B4-BE49-F238E27FC236}">
                <a16:creationId xmlns:a16="http://schemas.microsoft.com/office/drawing/2014/main" id="{3730720C-CD78-48C1-8A0A-14861B29A5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52C3363-E41C-4C86-86BE-A0C4FF12BD47}"/>
              </a:ext>
            </a:extLst>
          </p:cNvPr>
          <p:cNvSpPr>
            <a:spLocks noGrp="1"/>
          </p:cNvSpPr>
          <p:nvPr>
            <p:ph type="sldNum" sz="quarter" idx="12"/>
          </p:nvPr>
        </p:nvSpPr>
        <p:spPr/>
        <p:txBody>
          <a:bodyPr/>
          <a:lstStyle/>
          <a:p>
            <a:fld id="{959C91B6-773A-4937-8930-1BE8D8932501}" type="slidenum">
              <a:rPr lang="en-US" smtClean="0"/>
              <a:t>‹#›</a:t>
            </a:fld>
            <a:endParaRPr lang="en-US" dirty="0"/>
          </a:p>
        </p:txBody>
      </p:sp>
    </p:spTree>
    <p:extLst>
      <p:ext uri="{BB962C8B-B14F-4D97-AF65-F5344CB8AC3E}">
        <p14:creationId xmlns:p14="http://schemas.microsoft.com/office/powerpoint/2010/main" val="27361886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B94E8-B1A4-4AA6-B8B9-377E087CA500}"/>
              </a:ext>
            </a:extLst>
          </p:cNvPr>
          <p:cNvSpPr>
            <a:spLocks noGrp="1"/>
          </p:cNvSpPr>
          <p:nvPr>
            <p:ph type="title"/>
          </p:nvPr>
        </p:nvSpPr>
        <p:spPr>
          <a:xfrm>
            <a:off x="473075" y="609600"/>
            <a:ext cx="2211388" cy="21336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276614-EAE6-4210-8AEA-ACA938D4CBD0}"/>
              </a:ext>
            </a:extLst>
          </p:cNvPr>
          <p:cNvSpPr>
            <a:spLocks noGrp="1"/>
          </p:cNvSpPr>
          <p:nvPr>
            <p:ph type="pic" idx="1"/>
          </p:nvPr>
        </p:nvSpPr>
        <p:spPr>
          <a:xfrm>
            <a:off x="2916238" y="1316038"/>
            <a:ext cx="3471862" cy="64992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9CD6FE2-4F0C-4650-A04E-5F456CDBECB1}"/>
              </a:ext>
            </a:extLst>
          </p:cNvPr>
          <p:cNvSpPr>
            <a:spLocks noGrp="1"/>
          </p:cNvSpPr>
          <p:nvPr>
            <p:ph type="body" sz="half" idx="2"/>
          </p:nvPr>
        </p:nvSpPr>
        <p:spPr>
          <a:xfrm>
            <a:off x="473075" y="2743200"/>
            <a:ext cx="2211388" cy="508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F8B3B0D-195B-4CF6-A18A-B83404AA6A6C}"/>
              </a:ext>
            </a:extLst>
          </p:cNvPr>
          <p:cNvSpPr>
            <a:spLocks noGrp="1"/>
          </p:cNvSpPr>
          <p:nvPr>
            <p:ph type="dt" sz="half" idx="10"/>
          </p:nvPr>
        </p:nvSpPr>
        <p:spPr/>
        <p:txBody>
          <a:bodyPr/>
          <a:lstStyle/>
          <a:p>
            <a:fld id="{21125DE4-6ED1-4829-83C2-14EC012A4DB7}" type="datetimeFigureOut">
              <a:rPr lang="en-US" smtClean="0"/>
              <a:t>10/12/2026</a:t>
            </a:fld>
            <a:endParaRPr lang="en-US" dirty="0"/>
          </a:p>
        </p:txBody>
      </p:sp>
      <p:sp>
        <p:nvSpPr>
          <p:cNvPr id="6" name="Footer Placeholder 5">
            <a:extLst>
              <a:ext uri="{FF2B5EF4-FFF2-40B4-BE49-F238E27FC236}">
                <a16:creationId xmlns:a16="http://schemas.microsoft.com/office/drawing/2014/main" id="{325D991A-643D-4AFB-A49C-27845D27026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5281B92-5E0C-4F5D-ACD9-8EF7E1D88BD8}"/>
              </a:ext>
            </a:extLst>
          </p:cNvPr>
          <p:cNvSpPr>
            <a:spLocks noGrp="1"/>
          </p:cNvSpPr>
          <p:nvPr>
            <p:ph type="sldNum" sz="quarter" idx="12"/>
          </p:nvPr>
        </p:nvSpPr>
        <p:spPr/>
        <p:txBody>
          <a:bodyPr/>
          <a:lstStyle/>
          <a:p>
            <a:fld id="{959C91B6-773A-4937-8930-1BE8D8932501}" type="slidenum">
              <a:rPr lang="en-US" smtClean="0"/>
              <a:t>‹#›</a:t>
            </a:fld>
            <a:endParaRPr lang="en-US" dirty="0"/>
          </a:p>
        </p:txBody>
      </p:sp>
    </p:spTree>
    <p:extLst>
      <p:ext uri="{BB962C8B-B14F-4D97-AF65-F5344CB8AC3E}">
        <p14:creationId xmlns:p14="http://schemas.microsoft.com/office/powerpoint/2010/main" val="1302687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037CA-CC24-4C21-AA65-99BE20C8F0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CEAB45E-38CE-4887-8888-001EA0D3B5B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1C3F93-64E8-4D6D-9021-074B49EBA106}"/>
              </a:ext>
            </a:extLst>
          </p:cNvPr>
          <p:cNvSpPr>
            <a:spLocks noGrp="1"/>
          </p:cNvSpPr>
          <p:nvPr>
            <p:ph type="dt" sz="half" idx="10"/>
          </p:nvPr>
        </p:nvSpPr>
        <p:spPr/>
        <p:txBody>
          <a:bodyPr/>
          <a:lstStyle/>
          <a:p>
            <a:fld id="{21125DE4-6ED1-4829-83C2-14EC012A4DB7}" type="datetimeFigureOut">
              <a:rPr lang="en-US" smtClean="0"/>
              <a:t>10/12/2026</a:t>
            </a:fld>
            <a:endParaRPr lang="en-US" dirty="0"/>
          </a:p>
        </p:txBody>
      </p:sp>
      <p:sp>
        <p:nvSpPr>
          <p:cNvPr id="5" name="Footer Placeholder 4">
            <a:extLst>
              <a:ext uri="{FF2B5EF4-FFF2-40B4-BE49-F238E27FC236}">
                <a16:creationId xmlns:a16="http://schemas.microsoft.com/office/drawing/2014/main" id="{718F5E06-0580-4E4B-8A7E-E254D8B07D6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67B44BE-BF4A-494A-A1D9-EB625A098DBB}"/>
              </a:ext>
            </a:extLst>
          </p:cNvPr>
          <p:cNvSpPr>
            <a:spLocks noGrp="1"/>
          </p:cNvSpPr>
          <p:nvPr>
            <p:ph type="sldNum" sz="quarter" idx="12"/>
          </p:nvPr>
        </p:nvSpPr>
        <p:spPr/>
        <p:txBody>
          <a:bodyPr/>
          <a:lstStyle/>
          <a:p>
            <a:fld id="{959C91B6-773A-4937-8930-1BE8D8932501}" type="slidenum">
              <a:rPr lang="en-US" smtClean="0"/>
              <a:t>‹#›</a:t>
            </a:fld>
            <a:endParaRPr lang="en-US" dirty="0"/>
          </a:p>
        </p:txBody>
      </p:sp>
    </p:spTree>
    <p:extLst>
      <p:ext uri="{BB962C8B-B14F-4D97-AF65-F5344CB8AC3E}">
        <p14:creationId xmlns:p14="http://schemas.microsoft.com/office/powerpoint/2010/main" val="9301265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2106CF-2285-42D6-8104-A845C9E7D315}"/>
              </a:ext>
            </a:extLst>
          </p:cNvPr>
          <p:cNvSpPr>
            <a:spLocks noGrp="1"/>
          </p:cNvSpPr>
          <p:nvPr>
            <p:ph type="title" orient="vert"/>
          </p:nvPr>
        </p:nvSpPr>
        <p:spPr>
          <a:xfrm>
            <a:off x="4908550" y="487363"/>
            <a:ext cx="1477963" cy="77485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EB94C9-BC1B-4B68-8697-E0FEA3AE9E32}"/>
              </a:ext>
            </a:extLst>
          </p:cNvPr>
          <p:cNvSpPr>
            <a:spLocks noGrp="1"/>
          </p:cNvSpPr>
          <p:nvPr>
            <p:ph type="body" orient="vert" idx="1"/>
          </p:nvPr>
        </p:nvSpPr>
        <p:spPr>
          <a:xfrm>
            <a:off x="471488" y="487363"/>
            <a:ext cx="4284662" cy="774858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AB2A17-C4C9-406F-A8A3-23A90CFAD533}"/>
              </a:ext>
            </a:extLst>
          </p:cNvPr>
          <p:cNvSpPr>
            <a:spLocks noGrp="1"/>
          </p:cNvSpPr>
          <p:nvPr>
            <p:ph type="dt" sz="half" idx="10"/>
          </p:nvPr>
        </p:nvSpPr>
        <p:spPr/>
        <p:txBody>
          <a:bodyPr/>
          <a:lstStyle/>
          <a:p>
            <a:fld id="{21125DE4-6ED1-4829-83C2-14EC012A4DB7}" type="datetimeFigureOut">
              <a:rPr lang="en-US" smtClean="0"/>
              <a:t>10/12/2026</a:t>
            </a:fld>
            <a:endParaRPr lang="en-US" dirty="0"/>
          </a:p>
        </p:txBody>
      </p:sp>
      <p:sp>
        <p:nvSpPr>
          <p:cNvPr id="5" name="Footer Placeholder 4">
            <a:extLst>
              <a:ext uri="{FF2B5EF4-FFF2-40B4-BE49-F238E27FC236}">
                <a16:creationId xmlns:a16="http://schemas.microsoft.com/office/drawing/2014/main" id="{E978AB72-A6B0-44BE-94DC-7D6778DC8D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36E2E33-AD61-49FA-9E16-E2E54B0F5D83}"/>
              </a:ext>
            </a:extLst>
          </p:cNvPr>
          <p:cNvSpPr>
            <a:spLocks noGrp="1"/>
          </p:cNvSpPr>
          <p:nvPr>
            <p:ph type="sldNum" sz="quarter" idx="12"/>
          </p:nvPr>
        </p:nvSpPr>
        <p:spPr/>
        <p:txBody>
          <a:bodyPr/>
          <a:lstStyle/>
          <a:p>
            <a:fld id="{959C91B6-773A-4937-8930-1BE8D8932501}" type="slidenum">
              <a:rPr lang="en-US" smtClean="0"/>
              <a:t>‹#›</a:t>
            </a:fld>
            <a:endParaRPr lang="en-US" dirty="0"/>
          </a:p>
        </p:txBody>
      </p:sp>
    </p:spTree>
    <p:extLst>
      <p:ext uri="{BB962C8B-B14F-4D97-AF65-F5344CB8AC3E}">
        <p14:creationId xmlns:p14="http://schemas.microsoft.com/office/powerpoint/2010/main" val="1808708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0ABB0C5-78B1-477E-A35C-8212A2E50770}"/>
              </a:ext>
            </a:extLst>
          </p:cNvPr>
          <p:cNvSpPr txBox="1">
            <a:spLocks noChangeArrowheads="1"/>
          </p:cNvSpPr>
          <p:nvPr userDrawn="1"/>
        </p:nvSpPr>
        <p:spPr bwMode="auto">
          <a:xfrm>
            <a:off x="0" y="8991600"/>
            <a:ext cx="6858000" cy="152400"/>
          </a:xfrm>
          <a:prstGeom prst="rect">
            <a:avLst/>
          </a:prstGeom>
          <a:solidFill>
            <a:srgbClr val="0000FF"/>
          </a:solid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endParaRPr lang="en-US" altLang="en-US" dirty="0"/>
          </a:p>
        </p:txBody>
      </p:sp>
      <p:sp>
        <p:nvSpPr>
          <p:cNvPr id="8" name="TextBox 7">
            <a:extLst>
              <a:ext uri="{FF2B5EF4-FFF2-40B4-BE49-F238E27FC236}">
                <a16:creationId xmlns:a16="http://schemas.microsoft.com/office/drawing/2014/main" id="{103E9E21-1C20-4759-AFB2-474F854DA48B}"/>
              </a:ext>
            </a:extLst>
          </p:cNvPr>
          <p:cNvSpPr txBox="1">
            <a:spLocks noChangeArrowheads="1"/>
          </p:cNvSpPr>
          <p:nvPr userDrawn="1"/>
        </p:nvSpPr>
        <p:spPr bwMode="auto">
          <a:xfrm>
            <a:off x="0" y="0"/>
            <a:ext cx="6858000" cy="190500"/>
          </a:xfrm>
          <a:prstGeom prst="rect">
            <a:avLst/>
          </a:prstGeom>
          <a:solidFill>
            <a:srgbClr val="0000FF"/>
          </a:solid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endParaRPr lang="en-US" altLang="en-US" dirty="0"/>
          </a:p>
        </p:txBody>
      </p:sp>
      <p:sp>
        <p:nvSpPr>
          <p:cNvPr id="9" name="TextBox 8">
            <a:extLst>
              <a:ext uri="{FF2B5EF4-FFF2-40B4-BE49-F238E27FC236}">
                <a16:creationId xmlns:a16="http://schemas.microsoft.com/office/drawing/2014/main" id="{C081E825-D806-4232-9219-13B2A3976B4F}"/>
              </a:ext>
            </a:extLst>
          </p:cNvPr>
          <p:cNvSpPr txBox="1"/>
          <p:nvPr userDrawn="1"/>
        </p:nvSpPr>
        <p:spPr>
          <a:xfrm>
            <a:off x="0" y="95250"/>
            <a:ext cx="6858000" cy="192088"/>
          </a:xfrm>
          <a:prstGeom prst="rect">
            <a:avLst/>
          </a:prstGeom>
          <a:solidFill>
            <a:schemeClr val="tx1">
              <a:lumMod val="75000"/>
              <a:lumOff val="25000"/>
            </a:schemeClr>
          </a:solidFill>
        </p:spPr>
        <p:txBody>
          <a:bodyPr>
            <a:spAutoFit/>
          </a:bodyPr>
          <a:lstStyle/>
          <a:p>
            <a:pPr eaLnBrk="1" fontAlgn="auto" hangingPunct="1">
              <a:spcBef>
                <a:spcPts val="0"/>
              </a:spcBef>
              <a:spcAft>
                <a:spcPts val="0"/>
              </a:spcAft>
              <a:defRPr/>
            </a:pPr>
            <a:endParaRPr lang="en-US" dirty="0">
              <a:latin typeface="+mn-lt"/>
            </a:endParaRPr>
          </a:p>
        </p:txBody>
      </p:sp>
      <p:sp>
        <p:nvSpPr>
          <p:cNvPr id="10" name="TextBox 9">
            <a:extLst>
              <a:ext uri="{FF2B5EF4-FFF2-40B4-BE49-F238E27FC236}">
                <a16:creationId xmlns:a16="http://schemas.microsoft.com/office/drawing/2014/main" id="{1E7F1FE9-664B-4082-B824-8982457BF2A9}"/>
              </a:ext>
            </a:extLst>
          </p:cNvPr>
          <p:cNvSpPr txBox="1">
            <a:spLocks noChangeArrowheads="1"/>
          </p:cNvSpPr>
          <p:nvPr userDrawn="1"/>
        </p:nvSpPr>
        <p:spPr bwMode="auto">
          <a:xfrm>
            <a:off x="0" y="8763000"/>
            <a:ext cx="6858000" cy="276999"/>
          </a:xfrm>
          <a:prstGeom prst="rect">
            <a:avLst/>
          </a:prstGeom>
          <a:solidFill>
            <a:schemeClr val="tx1"/>
          </a:solid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r>
              <a:rPr lang="en-US" altLang="en-US" sz="1200" b="1" dirty="0">
                <a:solidFill>
                  <a:schemeClr val="bg1"/>
                </a:solidFill>
              </a:rPr>
              <a:t>BLACK DIAMOND BROADCASTING     		                 www.blackdiamondbroadcasting.com</a:t>
            </a:r>
            <a:endParaRPr lang="en-US" altLang="en-US" b="1" dirty="0">
              <a:solidFill>
                <a:schemeClr val="bg1"/>
              </a:solidFill>
            </a:endParaRPr>
          </a:p>
        </p:txBody>
      </p:sp>
    </p:spTree>
    <p:extLst>
      <p:ext uri="{BB962C8B-B14F-4D97-AF65-F5344CB8AC3E}">
        <p14:creationId xmlns:p14="http://schemas.microsoft.com/office/powerpoint/2010/main" val="2274309338"/>
      </p:ext>
    </p:extLst>
  </p:cSld>
  <p:clrMap bg1="lt1" tx1="dk1" bg2="lt2" tx2="dk2" accent1="accent1" accent2="accent2" accent3="accent3" accent4="accent4" accent5="accent5" accent6="accent6" hlink="hlink" folHlink="folHlink"/>
  <p:sldLayoutIdLst>
    <p:sldLayoutId id="2147483675" r:id="rId1"/>
    <p:sldLayoutId id="2147483682" r:id="rId2"/>
    <p:sldLayoutId id="2147483677" r:id="rId3"/>
    <p:sldLayoutId id="2147483678" r:id="rId4"/>
    <p:sldLayoutId id="2147483679" r:id="rId5"/>
    <p:sldLayoutId id="2147483680" r:id="rId6"/>
    <p:sldLayoutId id="2147483681" r:id="rId7"/>
    <p:sldLayoutId id="2147483683" r:id="rId8"/>
    <p:sldLayoutId id="2147483684" r:id="rId9"/>
    <p:sldLayoutId id="2147483685" r:id="rId10"/>
    <p:sldLayoutId id="2147483686" r:id="rId11"/>
    <p:sldLayoutId id="2147483687" r:id="rId12"/>
    <p:sldLayoutId id="2147483688" r:id="rId13"/>
    <p:sldLayoutId id="2147483673" r:id="rId14"/>
    <p:sldLayoutId id="2147483674"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CB3A06-68D6-4542-B301-C0AA091638A8}"/>
              </a:ext>
            </a:extLst>
          </p:cNvPr>
          <p:cNvSpPr>
            <a:spLocks noGrp="1"/>
          </p:cNvSpPr>
          <p:nvPr>
            <p:ph type="title"/>
          </p:nvPr>
        </p:nvSpPr>
        <p:spPr>
          <a:xfrm>
            <a:off x="471488" y="487363"/>
            <a:ext cx="5915025" cy="176688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284CAB-775E-4F46-8E64-3CA8F9564091}"/>
              </a:ext>
            </a:extLst>
          </p:cNvPr>
          <p:cNvSpPr>
            <a:spLocks noGrp="1"/>
          </p:cNvSpPr>
          <p:nvPr>
            <p:ph type="body" idx="1"/>
          </p:nvPr>
        </p:nvSpPr>
        <p:spPr>
          <a:xfrm>
            <a:off x="471488" y="2433638"/>
            <a:ext cx="5915025" cy="580231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8B3D0F-2159-4BCE-8E31-D2DCF714BEDF}"/>
              </a:ext>
            </a:extLst>
          </p:cNvPr>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a:defRPr sz="1200">
                <a:solidFill>
                  <a:schemeClr val="tx1">
                    <a:tint val="75000"/>
                  </a:schemeClr>
                </a:solidFill>
              </a:defRPr>
            </a:lvl1pPr>
          </a:lstStyle>
          <a:p>
            <a:fld id="{21125DE4-6ED1-4829-83C2-14EC012A4DB7}" type="datetimeFigureOut">
              <a:rPr lang="en-US" smtClean="0"/>
              <a:t>10/12/2026</a:t>
            </a:fld>
            <a:endParaRPr lang="en-US" dirty="0"/>
          </a:p>
        </p:txBody>
      </p:sp>
      <p:sp>
        <p:nvSpPr>
          <p:cNvPr id="5" name="Footer Placeholder 4">
            <a:extLst>
              <a:ext uri="{FF2B5EF4-FFF2-40B4-BE49-F238E27FC236}">
                <a16:creationId xmlns:a16="http://schemas.microsoft.com/office/drawing/2014/main" id="{7558EDA7-5A80-4B39-A6DD-E3D49D781A09}"/>
              </a:ext>
            </a:extLst>
          </p:cNvPr>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12EB869-43AC-46DE-9486-5ED8088ADD68}"/>
              </a:ext>
            </a:extLst>
          </p:cNvPr>
          <p:cNvSpPr>
            <a:spLocks noGrp="1"/>
          </p:cNvSpPr>
          <p:nvPr>
            <p:ph type="sldNum" sz="quarter" idx="4"/>
          </p:nvPr>
        </p:nvSpPr>
        <p:spPr>
          <a:xfrm>
            <a:off x="4843463" y="8475663"/>
            <a:ext cx="1543050" cy="485775"/>
          </a:xfrm>
          <a:prstGeom prst="rect">
            <a:avLst/>
          </a:prstGeom>
        </p:spPr>
        <p:txBody>
          <a:bodyPr vert="horz" lIns="91440" tIns="45720" rIns="91440" bIns="45720" rtlCol="0" anchor="ctr"/>
          <a:lstStyle>
            <a:lvl1pPr algn="r">
              <a:defRPr sz="1200">
                <a:solidFill>
                  <a:schemeClr val="tx1">
                    <a:tint val="75000"/>
                  </a:schemeClr>
                </a:solidFill>
              </a:defRPr>
            </a:lvl1pPr>
          </a:lstStyle>
          <a:p>
            <a:fld id="{959C91B6-773A-4937-8930-1BE8D8932501}" type="slidenum">
              <a:rPr lang="en-US" smtClean="0"/>
              <a:t>‹#›</a:t>
            </a:fld>
            <a:endParaRPr lang="en-US" dirty="0"/>
          </a:p>
        </p:txBody>
      </p:sp>
    </p:spTree>
    <p:extLst>
      <p:ext uri="{BB962C8B-B14F-4D97-AF65-F5344CB8AC3E}">
        <p14:creationId xmlns:p14="http://schemas.microsoft.com/office/powerpoint/2010/main" val="23726383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png"/><Relationship Id="rId3" Type="http://schemas.openxmlformats.org/officeDocument/2006/relationships/image" Target="../media/image29.png"/><Relationship Id="rId7" Type="http://schemas.openxmlformats.org/officeDocument/2006/relationships/image" Target="../media/image33.jpeg"/><Relationship Id="rId12"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32.png"/><Relationship Id="rId11" Type="http://schemas.openxmlformats.org/officeDocument/2006/relationships/image" Target="../media/image36.png"/><Relationship Id="rId5" Type="http://schemas.openxmlformats.org/officeDocument/2006/relationships/image" Target="../media/image31.jpeg"/><Relationship Id="rId15" Type="http://schemas.openxmlformats.org/officeDocument/2006/relationships/image" Target="../media/image40.png"/><Relationship Id="rId10" Type="http://schemas.openxmlformats.org/officeDocument/2006/relationships/image" Target="../media/image35.jpeg"/><Relationship Id="rId4" Type="http://schemas.openxmlformats.org/officeDocument/2006/relationships/image" Target="../media/image30.jpeg"/><Relationship Id="rId9" Type="http://schemas.openxmlformats.org/officeDocument/2006/relationships/image" Target="../media/image15.png"/><Relationship Id="rId14" Type="http://schemas.openxmlformats.org/officeDocument/2006/relationships/image" Target="../media/image39.png"/></Relationships>
</file>

<file path=ppt/slides/_rels/slide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xml"/><Relationship Id="rId5" Type="http://schemas.openxmlformats.org/officeDocument/2006/relationships/image" Target="../media/image43.jpe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49.png"/><Relationship Id="rId3" Type="http://schemas.openxmlformats.org/officeDocument/2006/relationships/hyperlink" Target="http://www.ilovethetwister.com/" TargetMode="External"/><Relationship Id="rId7" Type="http://schemas.openxmlformats.org/officeDocument/2006/relationships/hyperlink" Target="http://www.1063macfm.com/" TargetMode="External"/><Relationship Id="rId12" Type="http://schemas.openxmlformats.org/officeDocument/2006/relationships/hyperlink" Target="http://www.wcfx.com/" TargetMode="External"/><Relationship Id="rId17" Type="http://schemas.openxmlformats.org/officeDocument/2006/relationships/image" Target="../media/image53.png"/><Relationship Id="rId2" Type="http://schemas.openxmlformats.org/officeDocument/2006/relationships/hyperlink" Target="http://www.wups.com/" TargetMode="External"/><Relationship Id="rId16" Type="http://schemas.openxmlformats.org/officeDocument/2006/relationships/image" Target="../media/image52.png"/><Relationship Id="rId1" Type="http://schemas.openxmlformats.org/officeDocument/2006/relationships/slideLayout" Target="../slideLayouts/slideLayout8.xml"/><Relationship Id="rId6" Type="http://schemas.openxmlformats.org/officeDocument/2006/relationships/hyperlink" Target="http://www.classicrockthebear.com/" TargetMode="External"/><Relationship Id="rId11" Type="http://schemas.openxmlformats.org/officeDocument/2006/relationships/image" Target="../media/image48.png"/><Relationship Id="rId5" Type="http://schemas.openxmlformats.org/officeDocument/2006/relationships/hyperlink" Target="http://www.rock105.fm/" TargetMode="External"/><Relationship Id="rId15" Type="http://schemas.openxmlformats.org/officeDocument/2006/relationships/image" Target="../media/image51.png"/><Relationship Id="rId10" Type="http://schemas.openxmlformats.org/officeDocument/2006/relationships/image" Target="../media/image47.jpeg"/><Relationship Id="rId4" Type="http://schemas.openxmlformats.org/officeDocument/2006/relationships/image" Target="../media/image45.png"/><Relationship Id="rId9" Type="http://schemas.openxmlformats.org/officeDocument/2006/relationships/hyperlink" Target="http://www.bigcountrygold.com/" TargetMode="External"/><Relationship Id="rId14" Type="http://schemas.openxmlformats.org/officeDocument/2006/relationships/image" Target="../media/image50.png"/></Relationships>
</file>

<file path=ppt/slides/_rels/slide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hyperlink" Target="https://www.publicdomainpictures.net/view-image.php?image=56302&amp;picture=sold-sign-white-background"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png"/><Relationship Id="rId2" Type="http://schemas.openxmlformats.org/officeDocument/2006/relationships/image" Target="../media/image65.jpeg"/><Relationship Id="rId1" Type="http://schemas.openxmlformats.org/officeDocument/2006/relationships/slideLayout" Target="../slideLayouts/slideLayout8.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jpeg"/></Relationships>
</file>

<file path=ppt/slides/_rels/slide1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72.png"/></Relationships>
</file>

<file path=ppt/slides/_rels/slide13.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4.png"/><Relationship Id="rId7" Type="http://schemas.openxmlformats.org/officeDocument/2006/relationships/hyperlink" Target="http://rebeecosta.blogspot.com/2013_05_01_archive.html" TargetMode="External"/><Relationship Id="rId2" Type="http://schemas.openxmlformats.org/officeDocument/2006/relationships/image" Target="../media/image73.png"/><Relationship Id="rId1" Type="http://schemas.openxmlformats.org/officeDocument/2006/relationships/slideLayout" Target="../slideLayouts/slideLayout4.xml"/><Relationship Id="rId6" Type="http://schemas.openxmlformats.org/officeDocument/2006/relationships/image" Target="../media/image76.png"/><Relationship Id="rId5" Type="http://schemas.openxmlformats.org/officeDocument/2006/relationships/image" Target="../media/image75.png"/><Relationship Id="rId10" Type="http://schemas.openxmlformats.org/officeDocument/2006/relationships/image" Target="../media/image78.png"/><Relationship Id="rId4" Type="http://schemas.openxmlformats.org/officeDocument/2006/relationships/hyperlink" Target="https://fhlogo.blogspot.com/2011/03/facebook.html" TargetMode="External"/><Relationship Id="rId9" Type="http://schemas.openxmlformats.org/officeDocument/2006/relationships/hyperlink" Target="https://pixabay.com/en/twitter-logo-twitter-bird-1788039/"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85.jpeg"/><Relationship Id="rId13" Type="http://schemas.openxmlformats.org/officeDocument/2006/relationships/image" Target="../media/image88.jpeg"/><Relationship Id="rId3" Type="http://schemas.openxmlformats.org/officeDocument/2006/relationships/image" Target="../media/image80.jpeg"/><Relationship Id="rId7" Type="http://schemas.openxmlformats.org/officeDocument/2006/relationships/image" Target="../media/image84.jpeg"/><Relationship Id="rId12" Type="http://schemas.openxmlformats.org/officeDocument/2006/relationships/image" Target="../media/image87.jpeg"/><Relationship Id="rId2" Type="http://schemas.openxmlformats.org/officeDocument/2006/relationships/image" Target="../media/image79.jpeg"/><Relationship Id="rId16" Type="http://schemas.openxmlformats.org/officeDocument/2006/relationships/image" Target="../media/image90.png"/><Relationship Id="rId1" Type="http://schemas.openxmlformats.org/officeDocument/2006/relationships/slideLayout" Target="../slideLayouts/slideLayout8.xml"/><Relationship Id="rId6" Type="http://schemas.openxmlformats.org/officeDocument/2006/relationships/image" Target="../media/image83.jpeg"/><Relationship Id="rId11" Type="http://schemas.openxmlformats.org/officeDocument/2006/relationships/image" Target="../media/image86.jpeg"/><Relationship Id="rId5" Type="http://schemas.openxmlformats.org/officeDocument/2006/relationships/image" Target="../media/image82.jpeg"/><Relationship Id="rId15" Type="http://schemas.openxmlformats.org/officeDocument/2006/relationships/chart" Target="../charts/chart3.xml"/><Relationship Id="rId10" Type="http://schemas.openxmlformats.org/officeDocument/2006/relationships/chart" Target="../charts/chart2.xml"/><Relationship Id="rId4" Type="http://schemas.openxmlformats.org/officeDocument/2006/relationships/image" Target="../media/image81.jpeg"/><Relationship Id="rId9" Type="http://schemas.openxmlformats.org/officeDocument/2006/relationships/chart" Target="../charts/chart1.xml"/><Relationship Id="rId14" Type="http://schemas.openxmlformats.org/officeDocument/2006/relationships/image" Target="../media/image89.jpeg"/></Relationships>
</file>

<file path=ppt/slides/_rels/slide15.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92.png"/><Relationship Id="rId7" Type="http://schemas.openxmlformats.org/officeDocument/2006/relationships/hyperlink" Target="http://rebeecosta.blogspot.com/2013_05_01_archive.html" TargetMode="External"/><Relationship Id="rId12" Type="http://schemas.openxmlformats.org/officeDocument/2006/relationships/image" Target="../media/image95.png"/><Relationship Id="rId2" Type="http://schemas.openxmlformats.org/officeDocument/2006/relationships/image" Target="../media/image91.png"/><Relationship Id="rId1" Type="http://schemas.openxmlformats.org/officeDocument/2006/relationships/slideLayout" Target="../slideLayouts/slideLayout8.xml"/><Relationship Id="rId6" Type="http://schemas.openxmlformats.org/officeDocument/2006/relationships/image" Target="../media/image93.png"/><Relationship Id="rId11" Type="http://schemas.openxmlformats.org/officeDocument/2006/relationships/chart" Target="../charts/chart5.xml"/><Relationship Id="rId5" Type="http://schemas.openxmlformats.org/officeDocument/2006/relationships/image" Target="../media/image75.png"/><Relationship Id="rId10" Type="http://schemas.openxmlformats.org/officeDocument/2006/relationships/chart" Target="../charts/chart4.xml"/><Relationship Id="rId4" Type="http://schemas.openxmlformats.org/officeDocument/2006/relationships/hyperlink" Target="https://fhlogo.blogspot.com/2011/03/facebook.html" TargetMode="External"/><Relationship Id="rId9" Type="http://schemas.openxmlformats.org/officeDocument/2006/relationships/hyperlink" Target="https://pixabay.com/en/twitter-logo-twitter-bird-1788039/"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6.jpeg"/><Relationship Id="rId18" Type="http://schemas.openxmlformats.org/officeDocument/2006/relationships/image" Target="../media/image110.png"/><Relationship Id="rId3" Type="http://schemas.openxmlformats.org/officeDocument/2006/relationships/hyperlink" Target="http://www.classicrockthebear.com/" TargetMode="External"/><Relationship Id="rId7" Type="http://schemas.openxmlformats.org/officeDocument/2006/relationships/image" Target="../media/image100.jpeg"/><Relationship Id="rId12" Type="http://schemas.openxmlformats.org/officeDocument/2006/relationships/image" Target="../media/image105.jpeg"/><Relationship Id="rId17" Type="http://schemas.openxmlformats.org/officeDocument/2006/relationships/image" Target="../media/image109.png"/><Relationship Id="rId2" Type="http://schemas.openxmlformats.org/officeDocument/2006/relationships/image" Target="../media/image96.png"/><Relationship Id="rId16" Type="http://schemas.openxmlformats.org/officeDocument/2006/relationships/image" Target="../media/image108.jpeg"/><Relationship Id="rId1" Type="http://schemas.openxmlformats.org/officeDocument/2006/relationships/slideLayout" Target="../slideLayouts/slideLayout15.xml"/><Relationship Id="rId6" Type="http://schemas.openxmlformats.org/officeDocument/2006/relationships/image" Target="../media/image99.png"/><Relationship Id="rId11" Type="http://schemas.openxmlformats.org/officeDocument/2006/relationships/image" Target="../media/image104.jpeg"/><Relationship Id="rId5" Type="http://schemas.openxmlformats.org/officeDocument/2006/relationships/image" Target="../media/image98.png"/><Relationship Id="rId15" Type="http://schemas.openxmlformats.org/officeDocument/2006/relationships/image" Target="../media/image86.jpeg"/><Relationship Id="rId10" Type="http://schemas.openxmlformats.org/officeDocument/2006/relationships/image" Target="../media/image103.jpeg"/><Relationship Id="rId4" Type="http://schemas.openxmlformats.org/officeDocument/2006/relationships/image" Target="../media/image97.jpeg"/><Relationship Id="rId9" Type="http://schemas.openxmlformats.org/officeDocument/2006/relationships/image" Target="../media/image102.jpeg"/><Relationship Id="rId14" Type="http://schemas.openxmlformats.org/officeDocument/2006/relationships/image" Target="../media/image107.png"/></Relationships>
</file>

<file path=ppt/slides/_rels/slide17.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3.jpeg"/><Relationship Id="rId7" Type="http://schemas.openxmlformats.org/officeDocument/2006/relationships/image" Target="../media/image116.jpeg"/><Relationship Id="rId12" Type="http://schemas.openxmlformats.org/officeDocument/2006/relationships/image" Target="../media/image121.png"/><Relationship Id="rId2" Type="http://schemas.openxmlformats.org/officeDocument/2006/relationships/image" Target="../media/image112.png"/><Relationship Id="rId1" Type="http://schemas.openxmlformats.org/officeDocument/2006/relationships/slideLayout" Target="../slideLayouts/slideLayout8.xml"/><Relationship Id="rId6" Type="http://schemas.openxmlformats.org/officeDocument/2006/relationships/hyperlink" Target="http://www.ovimagazine.com/art/3964" TargetMode="External"/><Relationship Id="rId11" Type="http://schemas.openxmlformats.org/officeDocument/2006/relationships/image" Target="../media/image120.jpeg"/><Relationship Id="rId5" Type="http://schemas.openxmlformats.org/officeDocument/2006/relationships/image" Target="../media/image115.jpeg"/><Relationship Id="rId10" Type="http://schemas.openxmlformats.org/officeDocument/2006/relationships/image" Target="../media/image119.jpeg"/><Relationship Id="rId4" Type="http://schemas.openxmlformats.org/officeDocument/2006/relationships/image" Target="../media/image114.jpeg"/><Relationship Id="rId9" Type="http://schemas.openxmlformats.org/officeDocument/2006/relationships/image" Target="../media/image118.png"/></Relationships>
</file>

<file path=ppt/slides/_rels/slide19.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75.png"/><Relationship Id="rId18" Type="http://schemas.openxmlformats.org/officeDocument/2006/relationships/image" Target="../media/image137.png"/><Relationship Id="rId3" Type="http://schemas.openxmlformats.org/officeDocument/2006/relationships/image" Target="../media/image123.jpeg"/><Relationship Id="rId7" Type="http://schemas.openxmlformats.org/officeDocument/2006/relationships/image" Target="../media/image127.png"/><Relationship Id="rId12" Type="http://schemas.openxmlformats.org/officeDocument/2006/relationships/image" Target="../media/image132.png"/><Relationship Id="rId17" Type="http://schemas.openxmlformats.org/officeDocument/2006/relationships/image" Target="../media/image136.png"/><Relationship Id="rId2" Type="http://schemas.openxmlformats.org/officeDocument/2006/relationships/image" Target="../media/image122.png"/><Relationship Id="rId16" Type="http://schemas.openxmlformats.org/officeDocument/2006/relationships/image" Target="../media/image135.jpeg"/><Relationship Id="rId1" Type="http://schemas.openxmlformats.org/officeDocument/2006/relationships/slideLayout" Target="../slideLayouts/slideLayout8.xml"/><Relationship Id="rId6" Type="http://schemas.openxmlformats.org/officeDocument/2006/relationships/image" Target="../media/image126.png"/><Relationship Id="rId11" Type="http://schemas.openxmlformats.org/officeDocument/2006/relationships/image" Target="../media/image131.png"/><Relationship Id="rId5" Type="http://schemas.openxmlformats.org/officeDocument/2006/relationships/image" Target="../media/image125.png"/><Relationship Id="rId15" Type="http://schemas.openxmlformats.org/officeDocument/2006/relationships/image" Target="../media/image134.jpeg"/><Relationship Id="rId10" Type="http://schemas.openxmlformats.org/officeDocument/2006/relationships/image" Target="../media/image130.png"/><Relationship Id="rId4" Type="http://schemas.openxmlformats.org/officeDocument/2006/relationships/image" Target="../media/image124.png"/><Relationship Id="rId9" Type="http://schemas.openxmlformats.org/officeDocument/2006/relationships/image" Target="../media/image129.png"/><Relationship Id="rId14" Type="http://schemas.openxmlformats.org/officeDocument/2006/relationships/image" Target="../media/image133.jpeg"/></Relationships>
</file>

<file path=ppt/slides/_rels/slide20.xml.rels><?xml version="1.0" encoding="UTF-8" standalone="yes"?>
<Relationships xmlns="http://schemas.openxmlformats.org/package/2006/relationships"><Relationship Id="rId8" Type="http://schemas.openxmlformats.org/officeDocument/2006/relationships/image" Target="../media/image143.png"/><Relationship Id="rId13" Type="http://schemas.openxmlformats.org/officeDocument/2006/relationships/image" Target="../media/image148.png"/><Relationship Id="rId3" Type="http://schemas.openxmlformats.org/officeDocument/2006/relationships/image" Target="../media/image139.jpeg"/><Relationship Id="rId7" Type="http://schemas.openxmlformats.org/officeDocument/2006/relationships/image" Target="../media/image142.png"/><Relationship Id="rId12" Type="http://schemas.openxmlformats.org/officeDocument/2006/relationships/image" Target="../media/image147.png"/><Relationship Id="rId2" Type="http://schemas.openxmlformats.org/officeDocument/2006/relationships/image" Target="../media/image138.png"/><Relationship Id="rId1" Type="http://schemas.openxmlformats.org/officeDocument/2006/relationships/slideLayout" Target="../slideLayouts/slideLayout8.xml"/><Relationship Id="rId6" Type="http://schemas.openxmlformats.org/officeDocument/2006/relationships/image" Target="../media/image141.png"/><Relationship Id="rId11" Type="http://schemas.openxmlformats.org/officeDocument/2006/relationships/image" Target="../media/image146.png"/><Relationship Id="rId5" Type="http://schemas.openxmlformats.org/officeDocument/2006/relationships/image" Target="../media/image140.png"/><Relationship Id="rId10" Type="http://schemas.openxmlformats.org/officeDocument/2006/relationships/image" Target="../media/image145.png"/><Relationship Id="rId4" Type="http://schemas.openxmlformats.org/officeDocument/2006/relationships/image" Target="../media/image75.png"/><Relationship Id="rId9" Type="http://schemas.openxmlformats.org/officeDocument/2006/relationships/image" Target="../media/image144.png"/></Relationships>
</file>

<file path=ppt/slides/_rels/slide2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8.xml"/><Relationship Id="rId5" Type="http://schemas.openxmlformats.org/officeDocument/2006/relationships/image" Target="../media/image152.png"/><Relationship Id="rId4" Type="http://schemas.openxmlformats.org/officeDocument/2006/relationships/image" Target="../media/image151.png"/></Relationships>
</file>

<file path=ppt/slides/_rels/slide2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www.ilovethetwister.com/" TargetMode="External"/><Relationship Id="rId7" Type="http://schemas.openxmlformats.org/officeDocument/2006/relationships/hyperlink" Target="http://www.wcfx.com/" TargetMode="External"/><Relationship Id="rId2" Type="http://schemas.openxmlformats.org/officeDocument/2006/relationships/hyperlink" Target="http://www.wups.com/" TargetMode="External"/><Relationship Id="rId1" Type="http://schemas.openxmlformats.org/officeDocument/2006/relationships/slideLayout" Target="../slideLayouts/slideLayout8.xml"/><Relationship Id="rId6" Type="http://schemas.openxmlformats.org/officeDocument/2006/relationships/image" Target="../media/image48.png"/><Relationship Id="rId11" Type="http://schemas.openxmlformats.org/officeDocument/2006/relationships/image" Target="../media/image155.png"/><Relationship Id="rId5" Type="http://schemas.openxmlformats.org/officeDocument/2006/relationships/hyperlink" Target="http://www.sunny977.com/" TargetMode="External"/><Relationship Id="rId10" Type="http://schemas.openxmlformats.org/officeDocument/2006/relationships/image" Target="../media/image154.jpeg"/><Relationship Id="rId4" Type="http://schemas.openxmlformats.org/officeDocument/2006/relationships/image" Target="../media/image45.png"/><Relationship Id="rId9" Type="http://schemas.openxmlformats.org/officeDocument/2006/relationships/image" Target="../media/image153.png"/></Relationships>
</file>

<file path=ppt/slides/_rels/slide23.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161.jpeg"/><Relationship Id="rId13" Type="http://schemas.openxmlformats.org/officeDocument/2006/relationships/hyperlink" Target="http://en.wikipedia.org/wiki/File:BobSegerAlbum.jpg" TargetMode="External"/><Relationship Id="rId18" Type="http://schemas.openxmlformats.org/officeDocument/2006/relationships/hyperlink" Target="https://fhlogo.blogspot.com/2011/03/facebook.html" TargetMode="External"/><Relationship Id="rId26" Type="http://schemas.openxmlformats.org/officeDocument/2006/relationships/image" Target="../media/image167.jpeg"/><Relationship Id="rId3" Type="http://schemas.openxmlformats.org/officeDocument/2006/relationships/hyperlink" Target="http://everyrecordtellsastory.com/2013/02/16/an-alternative-best-of-aerosmith-playlist/" TargetMode="External"/><Relationship Id="rId21" Type="http://schemas.openxmlformats.org/officeDocument/2006/relationships/image" Target="../media/image93.png"/><Relationship Id="rId7" Type="http://schemas.openxmlformats.org/officeDocument/2006/relationships/hyperlink" Target="http://www.maniadb.com/artist/132137?o=g" TargetMode="External"/><Relationship Id="rId12" Type="http://schemas.openxmlformats.org/officeDocument/2006/relationships/image" Target="../media/image163.jpeg"/><Relationship Id="rId17" Type="http://schemas.openxmlformats.org/officeDocument/2006/relationships/image" Target="../media/image92.png"/><Relationship Id="rId25" Type="http://schemas.openxmlformats.org/officeDocument/2006/relationships/image" Target="../media/image166.jpeg"/><Relationship Id="rId2" Type="http://schemas.openxmlformats.org/officeDocument/2006/relationships/image" Target="../media/image158.jpeg"/><Relationship Id="rId16" Type="http://schemas.openxmlformats.org/officeDocument/2006/relationships/image" Target="../media/image150.png"/><Relationship Id="rId20" Type="http://schemas.openxmlformats.org/officeDocument/2006/relationships/image" Target="../media/image165.png"/><Relationship Id="rId29" Type="http://schemas.openxmlformats.org/officeDocument/2006/relationships/image" Target="../media/image170.png"/><Relationship Id="rId1" Type="http://schemas.openxmlformats.org/officeDocument/2006/relationships/slideLayout" Target="../slideLayouts/slideLayout8.xml"/><Relationship Id="rId6" Type="http://schemas.openxmlformats.org/officeDocument/2006/relationships/image" Target="../media/image160.jpeg"/><Relationship Id="rId11" Type="http://schemas.openxmlformats.org/officeDocument/2006/relationships/hyperlink" Target="https://en.wikipedia.org/wiki/Video_Hits_Volume_I" TargetMode="External"/><Relationship Id="rId24" Type="http://schemas.openxmlformats.org/officeDocument/2006/relationships/hyperlink" Target="https://pixabay.com/en/twitter-logo-twitter-bird-1788039/" TargetMode="External"/><Relationship Id="rId32" Type="http://schemas.microsoft.com/office/2007/relationships/hdphoto" Target="../media/hdphoto2.wdp"/><Relationship Id="rId5" Type="http://schemas.openxmlformats.org/officeDocument/2006/relationships/hyperlink" Target="https://www.deviantart.com/teews/art/Queen-Greatest-Hits-1-Cover-259580093" TargetMode="External"/><Relationship Id="rId15" Type="http://schemas.openxmlformats.org/officeDocument/2006/relationships/hyperlink" Target="https://timscoverstory.wordpress.com/2016/04/04/brown-sugar-the-rolling-stones-original-and-re-recording-and-phil-lesh-friends/" TargetMode="External"/><Relationship Id="rId23" Type="http://schemas.openxmlformats.org/officeDocument/2006/relationships/image" Target="../media/image94.jpeg"/><Relationship Id="rId28" Type="http://schemas.openxmlformats.org/officeDocument/2006/relationships/image" Target="../media/image169.jpeg"/><Relationship Id="rId10" Type="http://schemas.openxmlformats.org/officeDocument/2006/relationships/image" Target="../media/image162.jpeg"/><Relationship Id="rId19" Type="http://schemas.openxmlformats.org/officeDocument/2006/relationships/image" Target="../media/image75.png"/><Relationship Id="rId31" Type="http://schemas.openxmlformats.org/officeDocument/2006/relationships/image" Target="../media/image171.png"/><Relationship Id="rId4" Type="http://schemas.openxmlformats.org/officeDocument/2006/relationships/image" Target="../media/image159.jpeg"/><Relationship Id="rId9" Type="http://schemas.openxmlformats.org/officeDocument/2006/relationships/hyperlink" Target="http://www.flickr.com/photos/mccoycreations/5601678169/" TargetMode="External"/><Relationship Id="rId14" Type="http://schemas.openxmlformats.org/officeDocument/2006/relationships/image" Target="../media/image164.jpeg"/><Relationship Id="rId22" Type="http://schemas.openxmlformats.org/officeDocument/2006/relationships/hyperlink" Target="http://rebeecosta.blogspot.com/2013_05_01_archive.html" TargetMode="External"/><Relationship Id="rId27" Type="http://schemas.openxmlformats.org/officeDocument/2006/relationships/image" Target="../media/image168.jpeg"/><Relationship Id="rId30" Type="http://schemas.microsoft.com/office/2007/relationships/hdphoto" Target="../media/hdphoto1.wdp"/></Relationships>
</file>

<file path=ppt/slides/_rels/slide25.xml.rels><?xml version="1.0" encoding="UTF-8" standalone="yes"?>
<Relationships xmlns="http://schemas.openxmlformats.org/package/2006/relationships"><Relationship Id="rId8" Type="http://schemas.openxmlformats.org/officeDocument/2006/relationships/image" Target="../media/image178.png"/><Relationship Id="rId13" Type="http://schemas.openxmlformats.org/officeDocument/2006/relationships/image" Target="../media/image166.jpeg"/><Relationship Id="rId3" Type="http://schemas.openxmlformats.org/officeDocument/2006/relationships/image" Target="../media/image173.png"/><Relationship Id="rId7" Type="http://schemas.openxmlformats.org/officeDocument/2006/relationships/image" Target="../media/image177.png"/><Relationship Id="rId12" Type="http://schemas.openxmlformats.org/officeDocument/2006/relationships/image" Target="../media/image182.jpeg"/><Relationship Id="rId2" Type="http://schemas.openxmlformats.org/officeDocument/2006/relationships/image" Target="../media/image172.png"/><Relationship Id="rId1" Type="http://schemas.openxmlformats.org/officeDocument/2006/relationships/slideLayout" Target="../slideLayouts/slideLayout8.xml"/><Relationship Id="rId6" Type="http://schemas.openxmlformats.org/officeDocument/2006/relationships/image" Target="../media/image176.png"/><Relationship Id="rId11" Type="http://schemas.openxmlformats.org/officeDocument/2006/relationships/image" Target="../media/image181.jpeg"/><Relationship Id="rId5" Type="http://schemas.openxmlformats.org/officeDocument/2006/relationships/image" Target="../media/image175.png"/><Relationship Id="rId15" Type="http://schemas.openxmlformats.org/officeDocument/2006/relationships/image" Target="../media/image75.png"/><Relationship Id="rId10" Type="http://schemas.openxmlformats.org/officeDocument/2006/relationships/image" Target="../media/image180.png"/><Relationship Id="rId4" Type="http://schemas.openxmlformats.org/officeDocument/2006/relationships/image" Target="../media/image174.png"/><Relationship Id="rId9" Type="http://schemas.openxmlformats.org/officeDocument/2006/relationships/image" Target="../media/image179.jpeg"/><Relationship Id="rId14" Type="http://schemas.openxmlformats.org/officeDocument/2006/relationships/image" Target="../media/image168.jpeg"/></Relationships>
</file>

<file path=ppt/slides/_rels/slide26.xml.rels><?xml version="1.0" encoding="UTF-8" standalone="yes"?>
<Relationships xmlns="http://schemas.openxmlformats.org/package/2006/relationships"><Relationship Id="rId8" Type="http://schemas.openxmlformats.org/officeDocument/2006/relationships/image" Target="../media/image189.png"/><Relationship Id="rId13" Type="http://schemas.openxmlformats.org/officeDocument/2006/relationships/image" Target="../media/image92.png"/><Relationship Id="rId3" Type="http://schemas.openxmlformats.org/officeDocument/2006/relationships/image" Target="../media/image184.png"/><Relationship Id="rId7" Type="http://schemas.openxmlformats.org/officeDocument/2006/relationships/image" Target="../media/image188.png"/><Relationship Id="rId12" Type="http://schemas.openxmlformats.org/officeDocument/2006/relationships/image" Target="../media/image75.png"/><Relationship Id="rId2" Type="http://schemas.openxmlformats.org/officeDocument/2006/relationships/image" Target="../media/image183.png"/><Relationship Id="rId1" Type="http://schemas.openxmlformats.org/officeDocument/2006/relationships/slideLayout" Target="../slideLayouts/slideLayout8.xml"/><Relationship Id="rId6" Type="http://schemas.openxmlformats.org/officeDocument/2006/relationships/image" Target="../media/image187.png"/><Relationship Id="rId11" Type="http://schemas.openxmlformats.org/officeDocument/2006/relationships/image" Target="../media/image192.jpeg"/><Relationship Id="rId5" Type="http://schemas.openxmlformats.org/officeDocument/2006/relationships/image" Target="../media/image186.png"/><Relationship Id="rId15" Type="http://schemas.openxmlformats.org/officeDocument/2006/relationships/image" Target="../media/image193.png"/><Relationship Id="rId10" Type="http://schemas.openxmlformats.org/officeDocument/2006/relationships/image" Target="../media/image191.jpeg"/><Relationship Id="rId4" Type="http://schemas.openxmlformats.org/officeDocument/2006/relationships/image" Target="../media/image185.png"/><Relationship Id="rId9" Type="http://schemas.openxmlformats.org/officeDocument/2006/relationships/image" Target="../media/image190.jpeg"/><Relationship Id="rId14" Type="http://schemas.openxmlformats.org/officeDocument/2006/relationships/hyperlink" Target="https://fhlogo.blogspot.com/2011/03/facebook.html"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image" Target="../media/image195.png"/><Relationship Id="rId7" Type="http://schemas.openxmlformats.org/officeDocument/2006/relationships/image" Target="../media/image199.png"/><Relationship Id="rId2" Type="http://schemas.openxmlformats.org/officeDocument/2006/relationships/image" Target="../media/image194.png"/><Relationship Id="rId1" Type="http://schemas.openxmlformats.org/officeDocument/2006/relationships/slideLayout" Target="../slideLayouts/slideLayout4.xml"/><Relationship Id="rId6" Type="http://schemas.openxmlformats.org/officeDocument/2006/relationships/image" Target="../media/image198.png"/><Relationship Id="rId5" Type="http://schemas.openxmlformats.org/officeDocument/2006/relationships/image" Target="../media/image197.png"/><Relationship Id="rId4" Type="http://schemas.openxmlformats.org/officeDocument/2006/relationships/image" Target="../media/image196.png"/><Relationship Id="rId9" Type="http://schemas.openxmlformats.org/officeDocument/2006/relationships/image" Target="../media/image201.png"/></Relationships>
</file>

<file path=ppt/slides/_rels/slide28.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hyperlink" Target="http://innovationforsocialchange.org/storytelling-social-change/" TargetMode="External"/><Relationship Id="rId7" Type="http://schemas.openxmlformats.org/officeDocument/2006/relationships/chart" Target="../charts/chart6.xml"/><Relationship Id="rId2" Type="http://schemas.openxmlformats.org/officeDocument/2006/relationships/image" Target="../media/image202.jpeg"/><Relationship Id="rId1" Type="http://schemas.openxmlformats.org/officeDocument/2006/relationships/slideLayout" Target="../slideLayouts/slideLayout8.xml"/><Relationship Id="rId6" Type="http://schemas.openxmlformats.org/officeDocument/2006/relationships/image" Target="../media/image204.png"/><Relationship Id="rId5" Type="http://schemas.openxmlformats.org/officeDocument/2006/relationships/hyperlink" Target="https://pxhere.com/en/photo/693288" TargetMode="External"/><Relationship Id="rId4" Type="http://schemas.openxmlformats.org/officeDocument/2006/relationships/image" Target="../media/image203.jpeg"/><Relationship Id="rId9" Type="http://schemas.openxmlformats.org/officeDocument/2006/relationships/chart" Target="../charts/chart8.xml"/></Relationships>
</file>

<file path=ppt/slides/_rels/slide29.xml.rels><?xml version="1.0" encoding="UTF-8" standalone="yes"?>
<Relationships xmlns="http://schemas.openxmlformats.org/package/2006/relationships"><Relationship Id="rId2" Type="http://schemas.openxmlformats.org/officeDocument/2006/relationships/hyperlink" Target="http://www.michiganforhire.org/"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06.jpeg"/><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png"/><Relationship Id="rId1" Type="http://schemas.openxmlformats.org/officeDocument/2006/relationships/slideLayout" Target="../slideLayouts/slideLayout8.xml"/><Relationship Id="rId6" Type="http://schemas.openxmlformats.org/officeDocument/2006/relationships/image" Target="../media/image211.png"/><Relationship Id="rId5" Type="http://schemas.openxmlformats.org/officeDocument/2006/relationships/image" Target="../media/image210.png"/><Relationship Id="rId4" Type="http://schemas.openxmlformats.org/officeDocument/2006/relationships/image" Target="../media/image209.png"/></Relationships>
</file>

<file path=ppt/slides/_rels/slide32.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2.xml"/><Relationship Id="rId4" Type="http://schemas.openxmlformats.org/officeDocument/2006/relationships/image" Target="../media/image214.png"/></Relationships>
</file>

<file path=ppt/slides/_rels/slide33.xml.rels><?xml version="1.0" encoding="UTF-8" standalone="yes"?>
<Relationships xmlns="http://schemas.openxmlformats.org/package/2006/relationships"><Relationship Id="rId3" Type="http://schemas.openxmlformats.org/officeDocument/2006/relationships/hyperlink" Target="mailto:info@michiganforhire..org" TargetMode="External"/><Relationship Id="rId2" Type="http://schemas.openxmlformats.org/officeDocument/2006/relationships/image" Target="../media/image30.jpeg"/><Relationship Id="rId1" Type="http://schemas.openxmlformats.org/officeDocument/2006/relationships/slideLayout" Target="../slideLayouts/slideLayout8.xml"/><Relationship Id="rId6" Type="http://schemas.openxmlformats.org/officeDocument/2006/relationships/image" Target="../media/image216.png"/><Relationship Id="rId5" Type="http://schemas.openxmlformats.org/officeDocument/2006/relationships/image" Target="../media/image215.png"/><Relationship Id="rId4" Type="http://schemas.openxmlformats.org/officeDocument/2006/relationships/hyperlink" Target="http://www.michiganforhire.org/"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www.tatawarrior.com/2017/05/treatment-beyond.html" TargetMode="External"/><Relationship Id="rId2" Type="http://schemas.openxmlformats.org/officeDocument/2006/relationships/image" Target="../media/image217.jpeg"/><Relationship Id="rId1" Type="http://schemas.openxmlformats.org/officeDocument/2006/relationships/slideLayout" Target="../slideLayouts/slideLayout2.xml"/><Relationship Id="rId4" Type="http://schemas.openxmlformats.org/officeDocument/2006/relationships/image" Target="../media/image218.png"/></Relationships>
</file>

<file path=ppt/slides/_rels/slide35.xml.rels><?xml version="1.0" encoding="UTF-8" standalone="yes"?>
<Relationships xmlns="http://schemas.openxmlformats.org/package/2006/relationships"><Relationship Id="rId8" Type="http://schemas.openxmlformats.org/officeDocument/2006/relationships/image" Target="../media/image222.jpeg"/><Relationship Id="rId13" Type="http://schemas.openxmlformats.org/officeDocument/2006/relationships/hyperlink" Target="https://www.flickr.com/photos/ubidesperarenescio/2401697619/" TargetMode="External"/><Relationship Id="rId3" Type="http://schemas.openxmlformats.org/officeDocument/2006/relationships/hyperlink" Target="https://pxhere.com/en/photo/722530" TargetMode="External"/><Relationship Id="rId7" Type="http://schemas.openxmlformats.org/officeDocument/2006/relationships/hyperlink" Target="https://iteachu.uaf.edu/voice-to-text/" TargetMode="External"/><Relationship Id="rId12" Type="http://schemas.openxmlformats.org/officeDocument/2006/relationships/image" Target="../media/image224.jpeg"/><Relationship Id="rId2" Type="http://schemas.openxmlformats.org/officeDocument/2006/relationships/image" Target="../media/image219.jpeg"/><Relationship Id="rId1" Type="http://schemas.openxmlformats.org/officeDocument/2006/relationships/slideLayout" Target="../slideLayouts/slideLayout4.xml"/><Relationship Id="rId6" Type="http://schemas.openxmlformats.org/officeDocument/2006/relationships/image" Target="../media/image221.png"/><Relationship Id="rId11" Type="http://schemas.openxmlformats.org/officeDocument/2006/relationships/hyperlink" Target="http://www.tobethode.com/august-audio-fest-buy-audiofest/jbl-speaker-in-car/" TargetMode="External"/><Relationship Id="rId5" Type="http://schemas.openxmlformats.org/officeDocument/2006/relationships/hyperlink" Target="https://pxhere.com/en/photo/204627" TargetMode="External"/><Relationship Id="rId10" Type="http://schemas.openxmlformats.org/officeDocument/2006/relationships/image" Target="../media/image223.jpeg"/><Relationship Id="rId4" Type="http://schemas.openxmlformats.org/officeDocument/2006/relationships/image" Target="../media/image220.jpeg"/><Relationship Id="rId9" Type="http://schemas.openxmlformats.org/officeDocument/2006/relationships/hyperlink" Target="https://pxhere.com/en/photo/707111"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26.jpeg"/><Relationship Id="rId2" Type="http://schemas.openxmlformats.org/officeDocument/2006/relationships/image" Target="../media/image225.png"/><Relationship Id="rId1" Type="http://schemas.openxmlformats.org/officeDocument/2006/relationships/slideLayout" Target="../slideLayouts/slideLayout8.xml"/><Relationship Id="rId4" Type="http://schemas.openxmlformats.org/officeDocument/2006/relationships/image" Target="../media/image2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9C59823-25B3-4976-9634-EE109E1C34FE}"/>
              </a:ext>
            </a:extLst>
          </p:cNvPr>
          <p:cNvSpPr/>
          <p:nvPr/>
        </p:nvSpPr>
        <p:spPr>
          <a:xfrm>
            <a:off x="23917" y="5334000"/>
            <a:ext cx="6757883" cy="3276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2">
            <a:extLst>
              <a:ext uri="{FF2B5EF4-FFF2-40B4-BE49-F238E27FC236}">
                <a16:creationId xmlns:a16="http://schemas.microsoft.com/office/drawing/2014/main" id="{48CCB6EE-A01E-4A4F-A069-0E10738CDF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281" y="972031"/>
            <a:ext cx="5230599" cy="2179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85440A9C-85DB-445A-8352-6E53F645A7F2}"/>
              </a:ext>
            </a:extLst>
          </p:cNvPr>
          <p:cNvSpPr txBox="1"/>
          <p:nvPr/>
        </p:nvSpPr>
        <p:spPr>
          <a:xfrm>
            <a:off x="414001" y="3150436"/>
            <a:ext cx="6029999" cy="1402948"/>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lnSpc>
                <a:spcPts val="2500"/>
              </a:lnSpc>
            </a:pPr>
            <a:endParaRPr lang="en-US" sz="3200" b="1" dirty="0"/>
          </a:p>
          <a:p>
            <a:pPr algn="ctr">
              <a:lnSpc>
                <a:spcPts val="2500"/>
              </a:lnSpc>
            </a:pPr>
            <a:r>
              <a:rPr lang="en-US" sz="3200" b="1" dirty="0"/>
              <a:t>On Air – On Line – On Target</a:t>
            </a:r>
          </a:p>
          <a:p>
            <a:pPr algn="ctr">
              <a:lnSpc>
                <a:spcPts val="2500"/>
              </a:lnSpc>
            </a:pPr>
            <a:r>
              <a:rPr lang="en-US" sz="1200" b="1" dirty="0"/>
              <a:t> </a:t>
            </a:r>
          </a:p>
          <a:p>
            <a:pPr algn="ctr">
              <a:lnSpc>
                <a:spcPts val="2500"/>
              </a:lnSpc>
            </a:pPr>
            <a:r>
              <a:rPr lang="en-US" sz="3200" b="1" dirty="0"/>
              <a:t> INTEGRATED MARKETING </a:t>
            </a:r>
          </a:p>
        </p:txBody>
      </p:sp>
      <p:sp>
        <p:nvSpPr>
          <p:cNvPr id="6" name="TextBox 5">
            <a:extLst>
              <a:ext uri="{FF2B5EF4-FFF2-40B4-BE49-F238E27FC236}">
                <a16:creationId xmlns:a16="http://schemas.microsoft.com/office/drawing/2014/main" id="{613D116C-8DC5-49B8-A51A-0EEDA6BD1711}"/>
              </a:ext>
            </a:extLst>
          </p:cNvPr>
          <p:cNvSpPr txBox="1"/>
          <p:nvPr/>
        </p:nvSpPr>
        <p:spPr>
          <a:xfrm>
            <a:off x="1752600" y="80910"/>
            <a:ext cx="3352800" cy="646331"/>
          </a:xfrm>
          <a:prstGeom prst="rect">
            <a:avLst/>
          </a:prstGeom>
          <a:solidFill>
            <a:schemeClr val="bg1"/>
          </a:solidFill>
          <a:ln w="57150">
            <a:solidFill>
              <a:srgbClr val="0000FF"/>
            </a:solidFill>
          </a:ln>
          <a:effectLst>
            <a:outerShdw blurRad="50800" dist="38100" dir="2700000" algn="tl" rotWithShape="0">
              <a:prstClr val="black">
                <a:alpha val="40000"/>
              </a:prstClr>
            </a:outerShdw>
          </a:effectLst>
          <a:scene3d>
            <a:camera prst="orthographicFront"/>
            <a:lightRig rig="threePt" dir="t"/>
          </a:scene3d>
          <a:sp3d>
            <a:bevelT w="114300" prst="artDeco"/>
          </a:sp3d>
        </p:spPr>
        <p:txBody>
          <a:bodyPr wrap="square" rtlCol="0">
            <a:spAutoFit/>
          </a:bodyPr>
          <a:lstStyle/>
          <a:p>
            <a:pPr algn="ctr"/>
            <a:r>
              <a:rPr lang="en-US" sz="3600" b="1" dirty="0">
                <a:effectLst>
                  <a:outerShdw blurRad="38100" dist="38100" dir="2700000" algn="tl">
                    <a:srgbClr val="000000">
                      <a:alpha val="43137"/>
                    </a:srgbClr>
                  </a:outerShdw>
                </a:effectLst>
              </a:rPr>
              <a:t>MEDIA KIT</a:t>
            </a:r>
          </a:p>
        </p:txBody>
      </p:sp>
      <p:pic>
        <p:nvPicPr>
          <p:cNvPr id="15" name="Picture 14">
            <a:extLst>
              <a:ext uri="{FF2B5EF4-FFF2-40B4-BE49-F238E27FC236}">
                <a16:creationId xmlns:a16="http://schemas.microsoft.com/office/drawing/2014/main" id="{DB9C1989-75DD-4847-85A1-7AF51DBD0A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5482" y="7625523"/>
            <a:ext cx="2151203" cy="1120048"/>
          </a:xfrm>
          <a:prstGeom prst="rect">
            <a:avLst/>
          </a:prstGeom>
        </p:spPr>
      </p:pic>
      <p:pic>
        <p:nvPicPr>
          <p:cNvPr id="11" name="Picture 10">
            <a:extLst>
              <a:ext uri="{FF2B5EF4-FFF2-40B4-BE49-F238E27FC236}">
                <a16:creationId xmlns:a16="http://schemas.microsoft.com/office/drawing/2014/main" id="{B081EDDA-B213-4ED3-8C15-332E6664F0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4987" y="5058912"/>
            <a:ext cx="1517242" cy="764280"/>
          </a:xfrm>
          <a:prstGeom prst="rect">
            <a:avLst/>
          </a:prstGeom>
        </p:spPr>
      </p:pic>
      <p:pic>
        <p:nvPicPr>
          <p:cNvPr id="16" name="Picture 15">
            <a:extLst>
              <a:ext uri="{FF2B5EF4-FFF2-40B4-BE49-F238E27FC236}">
                <a16:creationId xmlns:a16="http://schemas.microsoft.com/office/drawing/2014/main" id="{F7A16612-55BE-491B-B723-A440F1D787D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05412" y="5921655"/>
            <a:ext cx="938587" cy="797338"/>
          </a:xfrm>
          <a:prstGeom prst="rect">
            <a:avLst/>
          </a:prstGeom>
        </p:spPr>
      </p:pic>
      <p:pic>
        <p:nvPicPr>
          <p:cNvPr id="7" name="Picture 6">
            <a:extLst>
              <a:ext uri="{FF2B5EF4-FFF2-40B4-BE49-F238E27FC236}">
                <a16:creationId xmlns:a16="http://schemas.microsoft.com/office/drawing/2014/main" id="{BB9EA11C-9691-4268-B5AF-1D2FE781375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22349" y="6072174"/>
            <a:ext cx="1132905" cy="764280"/>
          </a:xfrm>
          <a:prstGeom prst="rect">
            <a:avLst/>
          </a:prstGeom>
        </p:spPr>
      </p:pic>
      <p:pic>
        <p:nvPicPr>
          <p:cNvPr id="20" name="Picture 19">
            <a:extLst>
              <a:ext uri="{FF2B5EF4-FFF2-40B4-BE49-F238E27FC236}">
                <a16:creationId xmlns:a16="http://schemas.microsoft.com/office/drawing/2014/main" id="{0C565C3F-2422-401A-8F00-23D1A0A59D0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56891" y="4879910"/>
            <a:ext cx="895973" cy="943517"/>
          </a:xfrm>
          <a:prstGeom prst="rect">
            <a:avLst/>
          </a:prstGeom>
        </p:spPr>
      </p:pic>
      <p:pic>
        <p:nvPicPr>
          <p:cNvPr id="18" name="Picture 17">
            <a:extLst>
              <a:ext uri="{FF2B5EF4-FFF2-40B4-BE49-F238E27FC236}">
                <a16:creationId xmlns:a16="http://schemas.microsoft.com/office/drawing/2014/main" id="{6F75BE7D-8DEA-46C5-B699-75E1836088F5}"/>
              </a:ext>
            </a:extLst>
          </p:cNvPr>
          <p:cNvPicPr>
            <a:picLocks noChangeAspect="1"/>
          </p:cNvPicPr>
          <p:nvPr/>
        </p:nvPicPr>
        <p:blipFill rotWithShape="1">
          <a:blip r:embed="rId9"/>
          <a:srcRect l="28233" t="14224" r="28083" b="57658"/>
          <a:stretch/>
        </p:blipFill>
        <p:spPr>
          <a:xfrm>
            <a:off x="163572" y="7884890"/>
            <a:ext cx="2365886" cy="856603"/>
          </a:xfrm>
          <a:prstGeom prst="rect">
            <a:avLst/>
          </a:prstGeom>
        </p:spPr>
      </p:pic>
      <p:pic>
        <p:nvPicPr>
          <p:cNvPr id="14" name="Picture 13">
            <a:extLst>
              <a:ext uri="{FF2B5EF4-FFF2-40B4-BE49-F238E27FC236}">
                <a16:creationId xmlns:a16="http://schemas.microsoft.com/office/drawing/2014/main" id="{B8E185A0-A3E0-481A-9576-F8BFE326552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31209" y="7049104"/>
            <a:ext cx="2595582" cy="1056955"/>
          </a:xfrm>
          <a:prstGeom prst="rect">
            <a:avLst/>
          </a:prstGeom>
        </p:spPr>
      </p:pic>
      <p:pic>
        <p:nvPicPr>
          <p:cNvPr id="8" name="Picture 7">
            <a:extLst>
              <a:ext uri="{FF2B5EF4-FFF2-40B4-BE49-F238E27FC236}">
                <a16:creationId xmlns:a16="http://schemas.microsoft.com/office/drawing/2014/main" id="{FDFB26B2-3E5A-4B42-87E5-C8565E0B42D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37818" y="6016488"/>
            <a:ext cx="758873" cy="779852"/>
          </a:xfrm>
          <a:prstGeom prst="rect">
            <a:avLst/>
          </a:prstGeom>
        </p:spPr>
      </p:pic>
      <p:pic>
        <p:nvPicPr>
          <p:cNvPr id="12" name="Picture 11">
            <a:extLst>
              <a:ext uri="{FF2B5EF4-FFF2-40B4-BE49-F238E27FC236}">
                <a16:creationId xmlns:a16="http://schemas.microsoft.com/office/drawing/2014/main" id="{E10DB1B3-C682-414F-BF88-AF490B155D5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01707" y="5023738"/>
            <a:ext cx="1707093" cy="701234"/>
          </a:xfrm>
          <a:prstGeom prst="rect">
            <a:avLst/>
          </a:prstGeom>
        </p:spPr>
      </p:pic>
      <p:pic>
        <p:nvPicPr>
          <p:cNvPr id="13" name="Picture 12">
            <a:extLst>
              <a:ext uri="{FF2B5EF4-FFF2-40B4-BE49-F238E27FC236}">
                <a16:creationId xmlns:a16="http://schemas.microsoft.com/office/drawing/2014/main" id="{9BEDFB7C-D6F6-4D7D-B530-CCCB03E15B7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95094" y="6153983"/>
            <a:ext cx="1356078" cy="700057"/>
          </a:xfrm>
          <a:prstGeom prst="rect">
            <a:avLst/>
          </a:prstGeom>
        </p:spPr>
      </p:pic>
      <p:pic>
        <p:nvPicPr>
          <p:cNvPr id="17" name="Picture 16">
            <a:extLst>
              <a:ext uri="{FF2B5EF4-FFF2-40B4-BE49-F238E27FC236}">
                <a16:creationId xmlns:a16="http://schemas.microsoft.com/office/drawing/2014/main" id="{F8D77758-AD40-14DD-23FB-A1417C76E365}"/>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177609" y="5759661"/>
            <a:ext cx="1098364" cy="1007504"/>
          </a:xfrm>
          <a:prstGeom prst="rect">
            <a:avLst/>
          </a:prstGeom>
        </p:spPr>
      </p:pic>
      <p:pic>
        <p:nvPicPr>
          <p:cNvPr id="3" name="Picture 2">
            <a:extLst>
              <a:ext uri="{FF2B5EF4-FFF2-40B4-BE49-F238E27FC236}">
                <a16:creationId xmlns:a16="http://schemas.microsoft.com/office/drawing/2014/main" id="{BACE58C1-26B8-FF37-4AC7-65204E15ABF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856515" y="4958700"/>
            <a:ext cx="1469302" cy="738569"/>
          </a:xfrm>
          <a:prstGeom prst="rect">
            <a:avLst/>
          </a:prstGeom>
        </p:spPr>
      </p:pic>
    </p:spTree>
    <p:extLst>
      <p:ext uri="{BB962C8B-B14F-4D97-AF65-F5344CB8AC3E}">
        <p14:creationId xmlns:p14="http://schemas.microsoft.com/office/powerpoint/2010/main" val="285406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57B55B-DFC0-4E7D-94DF-ACB01ACDAB41}"/>
              </a:ext>
            </a:extLst>
          </p:cNvPr>
          <p:cNvSpPr>
            <a:spLocks noGrp="1"/>
          </p:cNvSpPr>
          <p:nvPr>
            <p:ph type="title" idx="4294967295"/>
          </p:nvPr>
        </p:nvSpPr>
        <p:spPr>
          <a:xfrm>
            <a:off x="259831" y="1582517"/>
            <a:ext cx="2882900" cy="403225"/>
          </a:xfrm>
          <a:prstGeom prst="rect">
            <a:avLst/>
          </a:prstGeom>
        </p:spPr>
        <p:txBody>
          <a:bodyPr>
            <a:noAutofit/>
          </a:bodyPr>
          <a:lstStyle/>
          <a:p>
            <a:pPr>
              <a:lnSpc>
                <a:spcPct val="200000"/>
              </a:lnSpc>
            </a:pPr>
            <a:r>
              <a:rPr lang="en-US" sz="1800" dirty="0">
                <a:latin typeface="Arial" panose="020B0604020202020204" pitchFamily="34" charset="0"/>
                <a:cs typeface="Arial" panose="020B0604020202020204" pitchFamily="34" charset="0"/>
              </a:rPr>
              <a:t>Black Diamond Broadcasting believes in providing marketing solutions by utilizing the traditional broadcasting of our elite radio stations, and integrating digital and social media platforms, streaming audio on line, and incorporating creative promotions and events.</a:t>
            </a:r>
          </a:p>
        </p:txBody>
      </p:sp>
      <p:pic>
        <p:nvPicPr>
          <p:cNvPr id="9" name="Content Placeholder 8">
            <a:extLst>
              <a:ext uri="{FF2B5EF4-FFF2-40B4-BE49-F238E27FC236}">
                <a16:creationId xmlns:a16="http://schemas.microsoft.com/office/drawing/2014/main" id="{2740E696-6D0F-420E-8073-41C7241990C3}"/>
              </a:ext>
            </a:extLst>
          </p:cNvPr>
          <p:cNvPicPr>
            <a:picLocks noGrp="1" noChangeAspect="1"/>
          </p:cNvPicPr>
          <p:nvPr>
            <p:ph sz="half" idx="4294967295"/>
          </p:nvPr>
        </p:nvPicPr>
        <p:blipFill>
          <a:blip r:embed="rId2" cstate="print">
            <a:extLst>
              <a:ext uri="{28A0092B-C50C-407E-A947-70E740481C1C}">
                <a14:useLocalDpi xmlns:a14="http://schemas.microsoft.com/office/drawing/2010/main" val="0"/>
              </a:ext>
            </a:extLst>
          </a:blip>
          <a:stretch>
            <a:fillRect/>
          </a:stretch>
        </p:blipFill>
        <p:spPr>
          <a:xfrm>
            <a:off x="3789363" y="6629400"/>
            <a:ext cx="3068637" cy="1249363"/>
          </a:xfrm>
          <a:prstGeom prst="rect">
            <a:avLst/>
          </a:prstGeom>
        </p:spPr>
      </p:pic>
      <p:pic>
        <p:nvPicPr>
          <p:cNvPr id="11" name="Content Placeholder 10">
            <a:extLst>
              <a:ext uri="{FF2B5EF4-FFF2-40B4-BE49-F238E27FC236}">
                <a16:creationId xmlns:a16="http://schemas.microsoft.com/office/drawing/2014/main" id="{9739EB7A-6B96-4A6A-BF6B-E443710661A0}"/>
              </a:ext>
            </a:extLst>
          </p:cNvPr>
          <p:cNvPicPr>
            <a:picLocks noGrp="1" noChangeAspect="1"/>
          </p:cNvPicPr>
          <p:nvPr>
            <p:ph sz="half" idx="4294967295"/>
          </p:nvPr>
        </p:nvPicPr>
        <p:blipFill rotWithShape="1">
          <a:blip r:embed="rId3" cstate="print">
            <a:extLst>
              <a:ext uri="{28A0092B-C50C-407E-A947-70E740481C1C}">
                <a14:useLocalDpi xmlns:a14="http://schemas.microsoft.com/office/drawing/2010/main" val="0"/>
              </a:ext>
            </a:extLst>
          </a:blip>
          <a:srcRect b="12300"/>
          <a:stretch/>
        </p:blipFill>
        <p:spPr>
          <a:xfrm>
            <a:off x="3786188" y="3200400"/>
            <a:ext cx="3071812" cy="1338263"/>
          </a:xfrm>
          <a:prstGeom prst="rect">
            <a:avLst/>
          </a:prstGeom>
        </p:spPr>
      </p:pic>
      <p:pic>
        <p:nvPicPr>
          <p:cNvPr id="13" name="Picture 12">
            <a:extLst>
              <a:ext uri="{FF2B5EF4-FFF2-40B4-BE49-F238E27FC236}">
                <a16:creationId xmlns:a16="http://schemas.microsoft.com/office/drawing/2014/main" id="{83560861-2AD0-499D-983F-6E415FC4DF50}"/>
              </a:ext>
            </a:extLst>
          </p:cNvPr>
          <p:cNvPicPr>
            <a:picLocks noChangeAspect="1"/>
          </p:cNvPicPr>
          <p:nvPr/>
        </p:nvPicPr>
        <p:blipFill rotWithShape="1">
          <a:blip r:embed="rId4"/>
          <a:srcRect l="28233" t="14224" r="28083" b="57658"/>
          <a:stretch/>
        </p:blipFill>
        <p:spPr>
          <a:xfrm>
            <a:off x="3563102" y="5029200"/>
            <a:ext cx="2995823" cy="1084681"/>
          </a:xfrm>
          <a:prstGeom prst="rect">
            <a:avLst/>
          </a:prstGeom>
        </p:spPr>
      </p:pic>
      <p:sp>
        <p:nvSpPr>
          <p:cNvPr id="14" name="TextBox 13">
            <a:extLst>
              <a:ext uri="{FF2B5EF4-FFF2-40B4-BE49-F238E27FC236}">
                <a16:creationId xmlns:a16="http://schemas.microsoft.com/office/drawing/2014/main" id="{039E6FA9-3BE5-4077-A981-342FB602171A}"/>
              </a:ext>
            </a:extLst>
          </p:cNvPr>
          <p:cNvSpPr txBox="1"/>
          <p:nvPr/>
        </p:nvSpPr>
        <p:spPr>
          <a:xfrm>
            <a:off x="0" y="228600"/>
            <a:ext cx="6858000" cy="101566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6000" b="1" dirty="0">
                <a:effectLst>
                  <a:outerShdw blurRad="38100" dist="38100" dir="2700000" algn="tl">
                    <a:srgbClr val="000000">
                      <a:alpha val="43137"/>
                    </a:srgbClr>
                  </a:outerShdw>
                </a:effectLst>
              </a:rPr>
              <a:t>Integrated Media!</a:t>
            </a:r>
          </a:p>
        </p:txBody>
      </p:sp>
      <p:pic>
        <p:nvPicPr>
          <p:cNvPr id="16" name="Picture 15">
            <a:extLst>
              <a:ext uri="{FF2B5EF4-FFF2-40B4-BE49-F238E27FC236}">
                <a16:creationId xmlns:a16="http://schemas.microsoft.com/office/drawing/2014/main" id="{DBAB31B6-2359-4674-B27C-37955A855B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72136" y="1447800"/>
            <a:ext cx="3224784" cy="1338072"/>
          </a:xfrm>
          <a:prstGeom prst="rect">
            <a:avLst/>
          </a:prstGeom>
        </p:spPr>
      </p:pic>
      <p:sp>
        <p:nvSpPr>
          <p:cNvPr id="2" name="TextBox 1">
            <a:extLst>
              <a:ext uri="{FF2B5EF4-FFF2-40B4-BE49-F238E27FC236}">
                <a16:creationId xmlns:a16="http://schemas.microsoft.com/office/drawing/2014/main" id="{60041EF5-FEE8-4916-BFBD-9DF6938756F1}"/>
              </a:ext>
            </a:extLst>
          </p:cNvPr>
          <p:cNvSpPr txBox="1"/>
          <p:nvPr/>
        </p:nvSpPr>
        <p:spPr>
          <a:xfrm>
            <a:off x="0" y="8162691"/>
            <a:ext cx="6858000" cy="646331"/>
          </a:xfrm>
          <a:prstGeom prst="rect">
            <a:avLst/>
          </a:prstGeom>
          <a:ln>
            <a:noFill/>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b="1" dirty="0"/>
              <a:t>ENGAGING AUDIENCES THROUGH PROVEN AND NEW MEDIUMS UTILIZING AUDIO &amp; VISUAL CONTENT.</a:t>
            </a:r>
          </a:p>
        </p:txBody>
      </p:sp>
    </p:spTree>
    <p:extLst>
      <p:ext uri="{BB962C8B-B14F-4D97-AF65-F5344CB8AC3E}">
        <p14:creationId xmlns:p14="http://schemas.microsoft.com/office/powerpoint/2010/main" val="1163746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89659" y="1143000"/>
            <a:ext cx="6478681" cy="6586418"/>
          </a:xfrm>
          <a:prstGeom prst="rect">
            <a:avLst/>
          </a:prstGeom>
          <a:noFill/>
        </p:spPr>
        <p:txBody>
          <a:bodyPr wrap="square" rtlCol="0">
            <a:spAutoFit/>
          </a:bodyPr>
          <a:lstStyle/>
          <a:p>
            <a:pPr algn="ctr"/>
            <a:r>
              <a:rPr lang="en-US" sz="3200" b="1" dirty="0"/>
              <a:t>Black Diamond Broadcasting </a:t>
            </a:r>
          </a:p>
          <a:p>
            <a:pPr algn="ctr"/>
            <a:r>
              <a:rPr lang="en-US" sz="2800" i="1" u="sng" dirty="0">
                <a:effectLst>
                  <a:outerShdw blurRad="38100" dist="38100" dir="2700000" algn="tl">
                    <a:srgbClr val="000000">
                      <a:alpha val="43137"/>
                    </a:srgbClr>
                  </a:outerShdw>
                </a:effectLst>
              </a:rPr>
              <a:t>is a Michigan broadcast company. </a:t>
            </a:r>
          </a:p>
          <a:p>
            <a:endParaRPr lang="en-US" dirty="0"/>
          </a:p>
          <a:p>
            <a:r>
              <a:rPr lang="en-US" dirty="0"/>
              <a:t>We work with local, regional, and national businesses, to create effective on-air advertising campaigns with customized on-air radio commercial messages, which are also presented to our listening audience through on-line streaming.   In addition, we engage active consumers through our digital and social media platforms.  Our unique consulting approach, coupled with choice products, is what delivers the return on your investment.</a:t>
            </a:r>
          </a:p>
          <a:p>
            <a:endParaRPr lang="en-US" dirty="0"/>
          </a:p>
          <a:p>
            <a:r>
              <a:rPr lang="en-US" dirty="0"/>
              <a:t>Black Diamond Broadcasting will help you achieve results through our enormous geographical reach and the individual choices of our top ranked stations.</a:t>
            </a:r>
          </a:p>
          <a:p>
            <a:endParaRPr lang="en-US" dirty="0"/>
          </a:p>
          <a:p>
            <a:endParaRPr lang="en-US" dirty="0"/>
          </a:p>
          <a:p>
            <a:pPr algn="ctr"/>
            <a:r>
              <a:rPr lang="en-US" sz="3200" b="1" i="1" dirty="0">
                <a:effectLst>
                  <a:outerShdw blurRad="38100" dist="38100" dir="2700000" algn="tl">
                    <a:srgbClr val="000000">
                      <a:alpha val="43137"/>
                    </a:srgbClr>
                  </a:outerShdw>
                </a:effectLst>
              </a:rPr>
              <a:t>Right Radio Stations + Right Strategy + Right Message </a:t>
            </a:r>
          </a:p>
          <a:p>
            <a:pPr algn="ctr"/>
            <a:r>
              <a:rPr lang="en-US" sz="3200" b="1" i="1" dirty="0">
                <a:solidFill>
                  <a:srgbClr val="FF0000"/>
                </a:solidFill>
                <a:effectLst>
                  <a:outerShdw blurRad="38100" dist="38100" dir="2700000" algn="tl">
                    <a:srgbClr val="000000">
                      <a:alpha val="43137"/>
                    </a:srgbClr>
                  </a:outerShdw>
                </a:effectLst>
              </a:rPr>
              <a:t>= Successful Radio Campaign.</a:t>
            </a:r>
          </a:p>
          <a:p>
            <a:endParaRPr lang="en-US" b="1" dirty="0"/>
          </a:p>
        </p:txBody>
      </p:sp>
      <p:sp>
        <p:nvSpPr>
          <p:cNvPr id="8" name="TextBox 7">
            <a:extLst>
              <a:ext uri="{FF2B5EF4-FFF2-40B4-BE49-F238E27FC236}">
                <a16:creationId xmlns:a16="http://schemas.microsoft.com/office/drawing/2014/main" id="{2F774CEB-B761-4D34-B1A2-EC44107746EA}"/>
              </a:ext>
            </a:extLst>
          </p:cNvPr>
          <p:cNvSpPr txBox="1"/>
          <p:nvPr/>
        </p:nvSpPr>
        <p:spPr>
          <a:xfrm>
            <a:off x="2283030" y="7511266"/>
            <a:ext cx="2291938" cy="707886"/>
          </a:xfrm>
          <a:prstGeom prst="rect">
            <a:avLst/>
          </a:prstGeom>
          <a:noFill/>
        </p:spPr>
        <p:txBody>
          <a:bodyPr wrap="square" rtlCol="0">
            <a:spAutoFit/>
          </a:bodyPr>
          <a:lstStyle/>
          <a:p>
            <a:pPr algn="ctr"/>
            <a:r>
              <a:rPr lang="en-US" sz="1000" b="1" dirty="0"/>
              <a:t>PRUDENVILLE/HOUGHTON LAKE OFFICE</a:t>
            </a:r>
          </a:p>
          <a:p>
            <a:pPr algn="ctr"/>
            <a:r>
              <a:rPr lang="en-US" sz="1000" dirty="0"/>
              <a:t>818 W Houghton Lake Blvd.</a:t>
            </a:r>
          </a:p>
          <a:p>
            <a:pPr algn="ctr"/>
            <a:r>
              <a:rPr lang="en-US" sz="1000" dirty="0"/>
              <a:t>Prudenville, MI 48651</a:t>
            </a:r>
          </a:p>
          <a:p>
            <a:pPr algn="ctr"/>
            <a:r>
              <a:rPr lang="en-US" sz="1000" dirty="0"/>
              <a:t>(989) 366-5364</a:t>
            </a:r>
          </a:p>
        </p:txBody>
      </p:sp>
      <p:sp>
        <p:nvSpPr>
          <p:cNvPr id="28" name="TextBox 27">
            <a:extLst>
              <a:ext uri="{FF2B5EF4-FFF2-40B4-BE49-F238E27FC236}">
                <a16:creationId xmlns:a16="http://schemas.microsoft.com/office/drawing/2014/main" id="{10AA35AC-5079-4F58-AF0B-1C27341805EF}"/>
              </a:ext>
            </a:extLst>
          </p:cNvPr>
          <p:cNvSpPr txBox="1"/>
          <p:nvPr/>
        </p:nvSpPr>
        <p:spPr>
          <a:xfrm>
            <a:off x="108151" y="7511266"/>
            <a:ext cx="1600201" cy="707886"/>
          </a:xfrm>
          <a:prstGeom prst="rect">
            <a:avLst/>
          </a:prstGeom>
          <a:noFill/>
        </p:spPr>
        <p:txBody>
          <a:bodyPr wrap="square" rtlCol="0">
            <a:spAutoFit/>
          </a:bodyPr>
          <a:lstStyle/>
          <a:p>
            <a:pPr algn="ctr"/>
            <a:r>
              <a:rPr lang="en-US" sz="1000" b="1" dirty="0"/>
              <a:t>TRAVERSE CITY OFFICE</a:t>
            </a:r>
          </a:p>
          <a:p>
            <a:pPr algn="ctr"/>
            <a:r>
              <a:rPr lang="en-US" sz="1000" dirty="0"/>
              <a:t>PO Box 6016</a:t>
            </a:r>
          </a:p>
          <a:p>
            <a:pPr algn="ctr"/>
            <a:r>
              <a:rPr lang="en-US" sz="1000" dirty="0"/>
              <a:t>Traverse City, MI 49696</a:t>
            </a:r>
          </a:p>
          <a:p>
            <a:pPr algn="ctr"/>
            <a:r>
              <a:rPr lang="en-US" sz="1000" dirty="0"/>
              <a:t>(231) 922-4981</a:t>
            </a:r>
          </a:p>
        </p:txBody>
      </p:sp>
      <p:sp>
        <p:nvSpPr>
          <p:cNvPr id="29" name="TextBox 28">
            <a:extLst>
              <a:ext uri="{FF2B5EF4-FFF2-40B4-BE49-F238E27FC236}">
                <a16:creationId xmlns:a16="http://schemas.microsoft.com/office/drawing/2014/main" id="{C0388D07-749C-4748-B867-42564A58D98A}"/>
              </a:ext>
            </a:extLst>
          </p:cNvPr>
          <p:cNvSpPr txBox="1"/>
          <p:nvPr/>
        </p:nvSpPr>
        <p:spPr>
          <a:xfrm>
            <a:off x="1371600" y="8001000"/>
            <a:ext cx="1534775" cy="707886"/>
          </a:xfrm>
          <a:prstGeom prst="rect">
            <a:avLst/>
          </a:prstGeom>
          <a:noFill/>
        </p:spPr>
        <p:txBody>
          <a:bodyPr wrap="square" rtlCol="0">
            <a:spAutoFit/>
          </a:bodyPr>
          <a:lstStyle/>
          <a:p>
            <a:pPr algn="ctr"/>
            <a:r>
              <a:rPr lang="en-US" sz="1000" b="1" dirty="0"/>
              <a:t>CHEBOYGAN OFFICE</a:t>
            </a:r>
          </a:p>
          <a:p>
            <a:pPr algn="ctr"/>
            <a:r>
              <a:rPr lang="en-US" sz="1000" dirty="0"/>
              <a:t>1356 Mackinaw Ave.</a:t>
            </a:r>
          </a:p>
          <a:p>
            <a:pPr algn="ctr"/>
            <a:r>
              <a:rPr lang="en-US" sz="1000" dirty="0"/>
              <a:t>Cheboygan, MI 49721</a:t>
            </a:r>
          </a:p>
          <a:p>
            <a:pPr algn="ctr"/>
            <a:r>
              <a:rPr lang="en-US" sz="1000" dirty="0"/>
              <a:t>(231) 627-2341</a:t>
            </a:r>
          </a:p>
        </p:txBody>
      </p:sp>
      <p:sp>
        <p:nvSpPr>
          <p:cNvPr id="7" name="TextBox 6">
            <a:extLst>
              <a:ext uri="{FF2B5EF4-FFF2-40B4-BE49-F238E27FC236}">
                <a16:creationId xmlns:a16="http://schemas.microsoft.com/office/drawing/2014/main" id="{ADE9217D-069C-4922-BD05-6FCA166E2DEE}"/>
              </a:ext>
            </a:extLst>
          </p:cNvPr>
          <p:cNvSpPr txBox="1"/>
          <p:nvPr/>
        </p:nvSpPr>
        <p:spPr>
          <a:xfrm>
            <a:off x="3810000" y="7924800"/>
            <a:ext cx="1780522" cy="861774"/>
          </a:xfrm>
          <a:prstGeom prst="rect">
            <a:avLst/>
          </a:prstGeom>
          <a:noFill/>
        </p:spPr>
        <p:txBody>
          <a:bodyPr wrap="square" rtlCol="0">
            <a:spAutoFit/>
          </a:bodyPr>
          <a:lstStyle/>
          <a:p>
            <a:pPr algn="ctr"/>
            <a:r>
              <a:rPr lang="en-US" sz="1000" b="1" dirty="0"/>
              <a:t>MIDLAND OFFICE</a:t>
            </a:r>
          </a:p>
          <a:p>
            <a:pPr algn="ctr"/>
            <a:r>
              <a:rPr lang="en-US" sz="1000" dirty="0"/>
              <a:t>Inside the Midland Mall</a:t>
            </a:r>
          </a:p>
          <a:p>
            <a:pPr algn="ctr"/>
            <a:r>
              <a:rPr lang="en-US" sz="1000" dirty="0"/>
              <a:t>6800 Eastman Ave., Suite E564</a:t>
            </a:r>
          </a:p>
          <a:p>
            <a:pPr algn="ctr"/>
            <a:r>
              <a:rPr lang="en-US" sz="1000" dirty="0"/>
              <a:t>Midland, MI 48462</a:t>
            </a:r>
          </a:p>
          <a:p>
            <a:pPr algn="ctr"/>
            <a:r>
              <a:rPr lang="en-US" sz="1000" dirty="0"/>
              <a:t>(989) 631-1490</a:t>
            </a:r>
          </a:p>
        </p:txBody>
      </p:sp>
      <p:sp>
        <p:nvSpPr>
          <p:cNvPr id="9" name="TextBox 8">
            <a:extLst>
              <a:ext uri="{FF2B5EF4-FFF2-40B4-BE49-F238E27FC236}">
                <a16:creationId xmlns:a16="http://schemas.microsoft.com/office/drawing/2014/main" id="{BD2BF34D-D104-4EEB-A662-5C0A5E26389B}"/>
              </a:ext>
            </a:extLst>
          </p:cNvPr>
          <p:cNvSpPr txBox="1"/>
          <p:nvPr/>
        </p:nvSpPr>
        <p:spPr>
          <a:xfrm>
            <a:off x="0" y="228600"/>
            <a:ext cx="6858000" cy="584775"/>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Locally owned, locally operated!</a:t>
            </a:r>
          </a:p>
        </p:txBody>
      </p:sp>
      <p:sp>
        <p:nvSpPr>
          <p:cNvPr id="10" name="TextBox 9">
            <a:extLst>
              <a:ext uri="{FF2B5EF4-FFF2-40B4-BE49-F238E27FC236}">
                <a16:creationId xmlns:a16="http://schemas.microsoft.com/office/drawing/2014/main" id="{173F4B78-6D1F-478A-9B18-2740D50188B2}"/>
              </a:ext>
            </a:extLst>
          </p:cNvPr>
          <p:cNvSpPr txBox="1"/>
          <p:nvPr/>
        </p:nvSpPr>
        <p:spPr>
          <a:xfrm>
            <a:off x="5257799" y="7511266"/>
            <a:ext cx="1600201" cy="707886"/>
          </a:xfrm>
          <a:prstGeom prst="rect">
            <a:avLst/>
          </a:prstGeom>
          <a:noFill/>
        </p:spPr>
        <p:txBody>
          <a:bodyPr wrap="square" rtlCol="0">
            <a:spAutoFit/>
          </a:bodyPr>
          <a:lstStyle/>
          <a:p>
            <a:pPr algn="ctr"/>
            <a:r>
              <a:rPr lang="en-US" sz="1000" b="1" dirty="0"/>
              <a:t>MT. PLEASANT OFFICE</a:t>
            </a:r>
          </a:p>
          <a:p>
            <a:pPr algn="ctr"/>
            <a:r>
              <a:rPr lang="en-US" sz="1000" dirty="0"/>
              <a:t>5847 Venture Way</a:t>
            </a:r>
          </a:p>
          <a:p>
            <a:pPr algn="ctr"/>
            <a:r>
              <a:rPr lang="en-US" sz="1000" dirty="0"/>
              <a:t>Mt. Pleasant, MI 48858</a:t>
            </a:r>
          </a:p>
          <a:p>
            <a:pPr algn="ctr"/>
            <a:r>
              <a:rPr lang="en-US" sz="1000" dirty="0"/>
              <a:t>Office: 989-772-4173</a:t>
            </a:r>
          </a:p>
        </p:txBody>
      </p:sp>
    </p:spTree>
    <p:extLst>
      <p:ext uri="{BB962C8B-B14F-4D97-AF65-F5344CB8AC3E}">
        <p14:creationId xmlns:p14="http://schemas.microsoft.com/office/powerpoint/2010/main" val="3204130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C9E057E-3826-2CF4-0FCC-619F1930F0BC}"/>
              </a:ext>
            </a:extLst>
          </p:cNvPr>
          <p:cNvPicPr>
            <a:picLocks noChangeAspect="1"/>
          </p:cNvPicPr>
          <p:nvPr/>
        </p:nvPicPr>
        <p:blipFill rotWithShape="1">
          <a:blip r:embed="rId2">
            <a:extLst>
              <a:ext uri="{28A0092B-C50C-407E-A947-70E740481C1C}">
                <a14:useLocalDpi xmlns:a14="http://schemas.microsoft.com/office/drawing/2010/main" val="0"/>
              </a:ext>
            </a:extLst>
          </a:blip>
          <a:srcRect t="1603" b="2501"/>
          <a:stretch/>
        </p:blipFill>
        <p:spPr>
          <a:xfrm>
            <a:off x="0" y="495300"/>
            <a:ext cx="6858000" cy="8153401"/>
          </a:xfrm>
          <a:prstGeom prst="rect">
            <a:avLst/>
          </a:prstGeom>
        </p:spPr>
      </p:pic>
      <p:sp>
        <p:nvSpPr>
          <p:cNvPr id="2" name="Freeform: Shape 1">
            <a:extLst>
              <a:ext uri="{FF2B5EF4-FFF2-40B4-BE49-F238E27FC236}">
                <a16:creationId xmlns:a16="http://schemas.microsoft.com/office/drawing/2014/main" id="{FF71503D-70E7-02ED-703B-282EF9DAE019}"/>
              </a:ext>
            </a:extLst>
          </p:cNvPr>
          <p:cNvSpPr/>
          <p:nvPr/>
        </p:nvSpPr>
        <p:spPr>
          <a:xfrm>
            <a:off x="5984543" y="3910084"/>
            <a:ext cx="709684" cy="887104"/>
          </a:xfrm>
          <a:custGeom>
            <a:avLst/>
            <a:gdLst>
              <a:gd name="connsiteX0" fmla="*/ 20472 w 709684"/>
              <a:gd name="connsiteY0" fmla="*/ 232012 h 887104"/>
              <a:gd name="connsiteX1" fmla="*/ 259308 w 709684"/>
              <a:gd name="connsiteY1" fmla="*/ 102358 h 887104"/>
              <a:gd name="connsiteX2" fmla="*/ 388961 w 709684"/>
              <a:gd name="connsiteY2" fmla="*/ 0 h 887104"/>
              <a:gd name="connsiteX3" fmla="*/ 627797 w 709684"/>
              <a:gd name="connsiteY3" fmla="*/ 68238 h 887104"/>
              <a:gd name="connsiteX4" fmla="*/ 709684 w 709684"/>
              <a:gd name="connsiteY4" fmla="*/ 409432 h 887104"/>
              <a:gd name="connsiteX5" fmla="*/ 634621 w 709684"/>
              <a:gd name="connsiteY5" fmla="*/ 887104 h 887104"/>
              <a:gd name="connsiteX6" fmla="*/ 525439 w 709684"/>
              <a:gd name="connsiteY6" fmla="*/ 887104 h 887104"/>
              <a:gd name="connsiteX7" fmla="*/ 184245 w 709684"/>
              <a:gd name="connsiteY7" fmla="*/ 730155 h 887104"/>
              <a:gd name="connsiteX8" fmla="*/ 0 w 709684"/>
              <a:gd name="connsiteY8" fmla="*/ 293426 h 887104"/>
              <a:gd name="connsiteX9" fmla="*/ 20472 w 709684"/>
              <a:gd name="connsiteY9" fmla="*/ 232012 h 887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9684" h="887104">
                <a:moveTo>
                  <a:pt x="20472" y="232012"/>
                </a:moveTo>
                <a:lnTo>
                  <a:pt x="259308" y="102358"/>
                </a:lnTo>
                <a:lnTo>
                  <a:pt x="388961" y="0"/>
                </a:lnTo>
                <a:lnTo>
                  <a:pt x="627797" y="68238"/>
                </a:lnTo>
                <a:lnTo>
                  <a:pt x="709684" y="409432"/>
                </a:lnTo>
                <a:lnTo>
                  <a:pt x="634621" y="887104"/>
                </a:lnTo>
                <a:lnTo>
                  <a:pt x="525439" y="887104"/>
                </a:lnTo>
                <a:lnTo>
                  <a:pt x="184245" y="730155"/>
                </a:lnTo>
                <a:lnTo>
                  <a:pt x="0" y="293426"/>
                </a:lnTo>
                <a:lnTo>
                  <a:pt x="20472" y="232012"/>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F03787C1-F210-9814-61B1-1505165DDB52}"/>
              </a:ext>
            </a:extLst>
          </p:cNvPr>
          <p:cNvCxnSpPr>
            <a:cxnSpLocks/>
          </p:cNvCxnSpPr>
          <p:nvPr/>
        </p:nvCxnSpPr>
        <p:spPr>
          <a:xfrm flipV="1">
            <a:off x="5220269" y="4189862"/>
            <a:ext cx="764274" cy="232012"/>
          </a:xfrm>
          <a:prstGeom prst="line">
            <a:avLst/>
          </a:prstGeom>
          <a:ln w="76200">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9587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6B074E36-4D6F-4288-B15B-D05598E795FB}"/>
              </a:ext>
            </a:extLst>
          </p:cNvPr>
          <p:cNvSpPr/>
          <p:nvPr/>
        </p:nvSpPr>
        <p:spPr>
          <a:xfrm>
            <a:off x="100199" y="304799"/>
            <a:ext cx="6553200" cy="1046440"/>
          </a:xfrm>
          <a:prstGeom prst="rect">
            <a:avLst/>
          </a:prstGeom>
        </p:spPr>
        <p:txBody>
          <a:bodyPr wrap="square">
            <a:spAutoFit/>
          </a:bodyPr>
          <a:lstStyle/>
          <a:p>
            <a:pPr>
              <a:spcAft>
                <a:spcPts val="600"/>
              </a:spcAft>
            </a:pPr>
            <a:r>
              <a:rPr lang="en-US" sz="1100" i="1" dirty="0"/>
              <a:t>Black Diamond Broadcasting Radio Stations are operated as major market stations, yet they are owned and operated locally in Michigan. We provide big personalities, top ranked station, exciting promotions, and world class technology which delivers advertising results.</a:t>
            </a:r>
          </a:p>
          <a:p>
            <a:r>
              <a:rPr lang="en-US" sz="1200" b="1" u="sng" dirty="0"/>
              <a:t>Call letters, station name ,frequencies, signal coverage and web sites:</a:t>
            </a:r>
          </a:p>
          <a:p>
            <a:endParaRPr lang="en-US" sz="1200" dirty="0"/>
          </a:p>
        </p:txBody>
      </p:sp>
      <p:sp>
        <p:nvSpPr>
          <p:cNvPr id="58" name="Rectangle 57">
            <a:extLst>
              <a:ext uri="{FF2B5EF4-FFF2-40B4-BE49-F238E27FC236}">
                <a16:creationId xmlns:a16="http://schemas.microsoft.com/office/drawing/2014/main" id="{0D0524F2-6093-49F1-9864-248EC11C1FAE}"/>
              </a:ext>
            </a:extLst>
          </p:cNvPr>
          <p:cNvSpPr/>
          <p:nvPr/>
        </p:nvSpPr>
        <p:spPr>
          <a:xfrm>
            <a:off x="933173" y="6099080"/>
            <a:ext cx="5719505" cy="707886"/>
          </a:xfrm>
          <a:prstGeom prst="rect">
            <a:avLst/>
          </a:prstGeom>
        </p:spPr>
        <p:txBody>
          <a:bodyPr wrap="square">
            <a:spAutoFit/>
          </a:bodyPr>
          <a:lstStyle/>
          <a:p>
            <a:r>
              <a:rPr lang="en-US" sz="1000" b="1" dirty="0"/>
              <a:t>WUPS  98.5  The Classic Hits Station Counties included in Coverage Area:  </a:t>
            </a:r>
            <a:r>
              <a:rPr lang="en-US" sz="1000" dirty="0"/>
              <a:t>Alcona ; Antrim;  Arenac;  Bay;  Clare;  Crawford;  Gladwin;  Grand Traverse;  Gratiot;  Iosco; Isabella;   Kalkaska;  Lake;  Mecosta;  Midland;  Missaukee;  Montcalm;  Montmorency;  Newago; Ogemaw;  Osceola;  Oscoda; Otsego  Roscommon  and on line at </a:t>
            </a:r>
            <a:r>
              <a:rPr lang="en-US" sz="1000" dirty="0">
                <a:hlinkClick r:id="rId2"/>
              </a:rPr>
              <a:t>www.wups.com</a:t>
            </a:r>
            <a:r>
              <a:rPr lang="en-US" sz="1000" dirty="0"/>
              <a:t> .</a:t>
            </a:r>
          </a:p>
        </p:txBody>
      </p:sp>
      <p:sp>
        <p:nvSpPr>
          <p:cNvPr id="71" name="Rectangle 70">
            <a:extLst>
              <a:ext uri="{FF2B5EF4-FFF2-40B4-BE49-F238E27FC236}">
                <a16:creationId xmlns:a16="http://schemas.microsoft.com/office/drawing/2014/main" id="{649636CE-57B3-415A-A5E0-38F34D96840E}"/>
              </a:ext>
            </a:extLst>
          </p:cNvPr>
          <p:cNvSpPr/>
          <p:nvPr/>
        </p:nvSpPr>
        <p:spPr>
          <a:xfrm>
            <a:off x="917769" y="6847204"/>
            <a:ext cx="5698269" cy="400110"/>
          </a:xfrm>
          <a:prstGeom prst="rect">
            <a:avLst/>
          </a:prstGeom>
        </p:spPr>
        <p:txBody>
          <a:bodyPr wrap="square">
            <a:spAutoFit/>
          </a:bodyPr>
          <a:lstStyle/>
          <a:p>
            <a:r>
              <a:rPr lang="en-US" sz="1000" b="1" dirty="0"/>
              <a:t>WTWS  92.1 FM The Twister  Counties Included in Coverage Area:   </a:t>
            </a:r>
            <a:r>
              <a:rPr lang="en-US" sz="1000" dirty="0"/>
              <a:t>Clare; Crawford;  Gladwin; Kalkaska; Missaukee; Ogemaw; Osceola; Roscommon  on line at </a:t>
            </a:r>
            <a:r>
              <a:rPr lang="en-US" sz="1000" dirty="0">
                <a:hlinkClick r:id="rId3"/>
              </a:rPr>
              <a:t>www.ilovethetwister.com</a:t>
            </a:r>
            <a:r>
              <a:rPr lang="en-US" sz="1000" dirty="0"/>
              <a:t> </a:t>
            </a:r>
            <a:endParaRPr lang="en-US" sz="1000" b="1" dirty="0"/>
          </a:p>
        </p:txBody>
      </p:sp>
      <p:pic>
        <p:nvPicPr>
          <p:cNvPr id="74" name="Picture 3">
            <a:extLst>
              <a:ext uri="{FF2B5EF4-FFF2-40B4-BE49-F238E27FC236}">
                <a16:creationId xmlns:a16="http://schemas.microsoft.com/office/drawing/2014/main" id="{8202E21A-2D85-4E6A-BBC3-2B23DC4DC4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011" y="6849615"/>
            <a:ext cx="506259" cy="416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691181BA-90C5-4B17-B332-AF5F6177528B}"/>
              </a:ext>
            </a:extLst>
          </p:cNvPr>
          <p:cNvSpPr/>
          <p:nvPr/>
        </p:nvSpPr>
        <p:spPr>
          <a:xfrm>
            <a:off x="885955" y="7696200"/>
            <a:ext cx="5698269" cy="400110"/>
          </a:xfrm>
          <a:prstGeom prst="rect">
            <a:avLst/>
          </a:prstGeom>
        </p:spPr>
        <p:txBody>
          <a:bodyPr wrap="square">
            <a:spAutoFit/>
          </a:bodyPr>
          <a:lstStyle/>
          <a:p>
            <a:r>
              <a:rPr lang="en-US" sz="1000" b="1" dirty="0"/>
              <a:t>WMPX – SUNNY 107.7, 1490AM Counties Included in Coverage Area </a:t>
            </a:r>
            <a:r>
              <a:rPr lang="en-US" sz="900" b="1" u="sng" dirty="0">
                <a:solidFill>
                  <a:srgbClr val="FF0000"/>
                </a:solidFill>
              </a:rPr>
              <a:t>100% SIMULCAST</a:t>
            </a:r>
            <a:r>
              <a:rPr lang="en-US" sz="1000" b="1" dirty="0"/>
              <a:t>:   </a:t>
            </a:r>
            <a:r>
              <a:rPr lang="en-US" sz="1000" dirty="0"/>
              <a:t>Bay, Gratiot, Midland, on line at and on line at </a:t>
            </a:r>
            <a:r>
              <a:rPr lang="en-US" sz="1000" dirty="0">
                <a:hlinkClick r:id="rId2"/>
              </a:rPr>
              <a:t>www.ssunny977.com</a:t>
            </a:r>
            <a:r>
              <a:rPr lang="en-US" sz="1000" dirty="0"/>
              <a:t> .</a:t>
            </a:r>
            <a:endParaRPr lang="en-US" sz="1000" b="1" dirty="0"/>
          </a:p>
        </p:txBody>
      </p:sp>
      <p:sp>
        <p:nvSpPr>
          <p:cNvPr id="6" name="Rectangle 5">
            <a:extLst>
              <a:ext uri="{FF2B5EF4-FFF2-40B4-BE49-F238E27FC236}">
                <a16:creationId xmlns:a16="http://schemas.microsoft.com/office/drawing/2014/main" id="{03E527F1-6F2C-42EC-832A-D72C99CDABD6}"/>
              </a:ext>
            </a:extLst>
          </p:cNvPr>
          <p:cNvSpPr/>
          <p:nvPr/>
        </p:nvSpPr>
        <p:spPr>
          <a:xfrm>
            <a:off x="887795" y="7344251"/>
            <a:ext cx="5719505" cy="400110"/>
          </a:xfrm>
          <a:prstGeom prst="rect">
            <a:avLst/>
          </a:prstGeom>
        </p:spPr>
        <p:txBody>
          <a:bodyPr wrap="square">
            <a:spAutoFit/>
          </a:bodyPr>
          <a:lstStyle/>
          <a:p>
            <a:r>
              <a:rPr lang="en-US" sz="1000" b="1" dirty="0"/>
              <a:t>WMRX  SUNNY 97.7 Counties included in Coverage Area:  </a:t>
            </a:r>
            <a:r>
              <a:rPr lang="en-US" sz="1000" dirty="0"/>
              <a:t>Arenac;  Bay;  Clare; Gladwin; Gratiot; Isabella;  Mecosta;  Midland;  Missaukee; Ogemaw;  Osceola;  Roscommon  and on line at </a:t>
            </a:r>
            <a:r>
              <a:rPr lang="en-US" sz="1000" dirty="0">
                <a:hlinkClick r:id="rId2"/>
              </a:rPr>
              <a:t>www.ssunny977.com</a:t>
            </a:r>
            <a:r>
              <a:rPr lang="en-US" sz="1000" dirty="0"/>
              <a:t> .</a:t>
            </a:r>
          </a:p>
        </p:txBody>
      </p:sp>
      <p:sp>
        <p:nvSpPr>
          <p:cNvPr id="59" name="Rectangle 58">
            <a:extLst>
              <a:ext uri="{FF2B5EF4-FFF2-40B4-BE49-F238E27FC236}">
                <a16:creationId xmlns:a16="http://schemas.microsoft.com/office/drawing/2014/main" id="{6A61E77F-804F-40B4-8E9F-FD7C26E034C5}"/>
              </a:ext>
            </a:extLst>
          </p:cNvPr>
          <p:cNvSpPr/>
          <p:nvPr/>
        </p:nvSpPr>
        <p:spPr>
          <a:xfrm>
            <a:off x="909895" y="1116507"/>
            <a:ext cx="5867400" cy="715581"/>
          </a:xfrm>
          <a:prstGeom prst="rect">
            <a:avLst/>
          </a:prstGeom>
        </p:spPr>
        <p:txBody>
          <a:bodyPr wrap="square">
            <a:spAutoFit/>
          </a:bodyPr>
          <a:lstStyle/>
          <a:p>
            <a:r>
              <a:rPr lang="en-US" sz="1000" b="1" dirty="0"/>
              <a:t>WGFM</a:t>
            </a:r>
            <a:r>
              <a:rPr lang="en-US" sz="1000" dirty="0"/>
              <a:t>  </a:t>
            </a:r>
            <a:r>
              <a:rPr lang="en-US" sz="1000" b="1" dirty="0"/>
              <a:t>105.1 ( &amp; 103.7 Alpena) Mainstream Rock </a:t>
            </a:r>
            <a:r>
              <a:rPr lang="en-US" sz="1050" b="1" dirty="0"/>
              <a:t>(Market Exclusive Format) </a:t>
            </a:r>
            <a:r>
              <a:rPr lang="en-US" sz="1050" u="sng" dirty="0">
                <a:solidFill>
                  <a:srgbClr val="FF0000"/>
                </a:solidFill>
              </a:rPr>
              <a:t>100% SIMULCAST WITH 95.5</a:t>
            </a:r>
            <a:endParaRPr lang="en-US" sz="1050" b="1" dirty="0"/>
          </a:p>
          <a:p>
            <a:r>
              <a:rPr lang="en-US" sz="1000" b="1" dirty="0"/>
              <a:t>Counties Included </a:t>
            </a:r>
            <a:r>
              <a:rPr lang="en-US" sz="1000" dirty="0"/>
              <a:t>in WGFM Coverage Area:  Alpena: Antrim; Charlevoix; Cheboygan; Crawford: Emmet; Grand Traverse: Kalkaska: Leelanau: Mackinac; Missaukee;  Montmorency: Oscoda: Otsego: Presque Isle; Roscommon and on line at </a:t>
            </a:r>
            <a:r>
              <a:rPr lang="en-US" sz="1000" u="sng" dirty="0">
                <a:solidFill>
                  <a:srgbClr val="0070C0"/>
                </a:solidFill>
                <a:hlinkClick r:id="rId5"/>
              </a:rPr>
              <a:t>www.rock105.fm</a:t>
            </a:r>
            <a:endParaRPr lang="en-US" sz="1000" u="sng" dirty="0">
              <a:solidFill>
                <a:srgbClr val="FF0000"/>
              </a:solidFill>
            </a:endParaRPr>
          </a:p>
        </p:txBody>
      </p:sp>
      <p:sp>
        <p:nvSpPr>
          <p:cNvPr id="61" name="Rectangle 60">
            <a:extLst>
              <a:ext uri="{FF2B5EF4-FFF2-40B4-BE49-F238E27FC236}">
                <a16:creationId xmlns:a16="http://schemas.microsoft.com/office/drawing/2014/main" id="{81FFF015-43B2-434A-9D78-F5D887485C45}"/>
              </a:ext>
            </a:extLst>
          </p:cNvPr>
          <p:cNvSpPr/>
          <p:nvPr/>
        </p:nvSpPr>
        <p:spPr>
          <a:xfrm>
            <a:off x="909895" y="1790925"/>
            <a:ext cx="5697405" cy="561692"/>
          </a:xfrm>
          <a:prstGeom prst="rect">
            <a:avLst/>
          </a:prstGeom>
        </p:spPr>
        <p:txBody>
          <a:bodyPr wrap="square">
            <a:spAutoFit/>
          </a:bodyPr>
          <a:lstStyle/>
          <a:p>
            <a:r>
              <a:rPr lang="en-US" sz="1000" b="1" dirty="0"/>
              <a:t>WGFE 95.5 Mainstream Rock </a:t>
            </a:r>
            <a:r>
              <a:rPr lang="en-US" sz="1050" b="1" dirty="0"/>
              <a:t>(Market Exclusive Format) </a:t>
            </a:r>
            <a:r>
              <a:rPr lang="en-US" sz="1000" u="sng" dirty="0">
                <a:solidFill>
                  <a:srgbClr val="FF0000"/>
                </a:solidFill>
              </a:rPr>
              <a:t>100% SIMULCAST WITH  105.1</a:t>
            </a:r>
            <a:endParaRPr lang="en-US" sz="1000" b="1" dirty="0"/>
          </a:p>
          <a:p>
            <a:r>
              <a:rPr lang="en-US" sz="1000" b="1" dirty="0"/>
              <a:t>Counties Included </a:t>
            </a:r>
            <a:r>
              <a:rPr lang="en-US" sz="1000" dirty="0"/>
              <a:t>in  WGFE Coverage Area:  Antrim;  Benzie;  Charlevoix;  Grand Traverse: Kalkaska:  Leelanau: Manistee ; Wexford and on line at </a:t>
            </a:r>
            <a:r>
              <a:rPr lang="en-US" sz="1000" dirty="0">
                <a:hlinkClick r:id="rId5"/>
              </a:rPr>
              <a:t>www.rock105.fm</a:t>
            </a:r>
            <a:endParaRPr lang="en-US" sz="1000" u="sng" dirty="0">
              <a:solidFill>
                <a:srgbClr val="FF0000"/>
              </a:solidFill>
            </a:endParaRPr>
          </a:p>
        </p:txBody>
      </p:sp>
      <p:sp>
        <p:nvSpPr>
          <p:cNvPr id="63" name="Rectangle 62">
            <a:extLst>
              <a:ext uri="{FF2B5EF4-FFF2-40B4-BE49-F238E27FC236}">
                <a16:creationId xmlns:a16="http://schemas.microsoft.com/office/drawing/2014/main" id="{5E18AD0F-0D57-4D84-9A80-BAFFD6AAE429}"/>
              </a:ext>
            </a:extLst>
          </p:cNvPr>
          <p:cNvSpPr/>
          <p:nvPr/>
        </p:nvSpPr>
        <p:spPr>
          <a:xfrm>
            <a:off x="933173" y="2411045"/>
            <a:ext cx="5676168" cy="553998"/>
          </a:xfrm>
          <a:prstGeom prst="rect">
            <a:avLst/>
          </a:prstGeom>
        </p:spPr>
        <p:txBody>
          <a:bodyPr wrap="square">
            <a:spAutoFit/>
          </a:bodyPr>
          <a:lstStyle/>
          <a:p>
            <a:r>
              <a:rPr lang="en-US" sz="1000" b="1" dirty="0"/>
              <a:t>WGFN  98.1  Classic Rock the Bear   </a:t>
            </a:r>
            <a:r>
              <a:rPr lang="en-US" sz="1000" b="1" u="sng" dirty="0">
                <a:solidFill>
                  <a:srgbClr val="FF0000"/>
                </a:solidFill>
              </a:rPr>
              <a:t>100% SIMULCAST WITH 95.3 </a:t>
            </a:r>
            <a:r>
              <a:rPr lang="en-US" sz="1000" b="1" dirty="0"/>
              <a:t>Counties Included in Coverage Area:  </a:t>
            </a:r>
            <a:r>
              <a:rPr lang="en-US" sz="1000" dirty="0"/>
              <a:t>Antrim; Benzie;  Charlevoix; Grand Traverse: Kalkaska:  Leelanau: Manistee, Missaukee;  Wexford and on line at </a:t>
            </a:r>
            <a:r>
              <a:rPr lang="en-US" sz="1000" dirty="0">
                <a:hlinkClick r:id="rId6"/>
              </a:rPr>
              <a:t>www.classicrockthebear.com</a:t>
            </a:r>
            <a:endParaRPr lang="en-US" sz="1000" dirty="0"/>
          </a:p>
        </p:txBody>
      </p:sp>
      <p:sp>
        <p:nvSpPr>
          <p:cNvPr id="64" name="Rectangle 63">
            <a:extLst>
              <a:ext uri="{FF2B5EF4-FFF2-40B4-BE49-F238E27FC236}">
                <a16:creationId xmlns:a16="http://schemas.microsoft.com/office/drawing/2014/main" id="{06DB7D87-6D46-417D-8D87-ACF7B26B857F}"/>
              </a:ext>
            </a:extLst>
          </p:cNvPr>
          <p:cNvSpPr/>
          <p:nvPr/>
        </p:nvSpPr>
        <p:spPr>
          <a:xfrm>
            <a:off x="953232" y="3457435"/>
            <a:ext cx="5676168" cy="553998"/>
          </a:xfrm>
          <a:prstGeom prst="rect">
            <a:avLst/>
          </a:prstGeom>
        </p:spPr>
        <p:txBody>
          <a:bodyPr wrap="square">
            <a:spAutoFit/>
          </a:bodyPr>
          <a:lstStyle/>
          <a:p>
            <a:r>
              <a:rPr lang="en-US" sz="1000" b="1" dirty="0"/>
              <a:t>WWSS  95.3 Classic Rock the Bear  </a:t>
            </a:r>
            <a:r>
              <a:rPr lang="en-US" sz="1000" b="1" u="sng" dirty="0">
                <a:solidFill>
                  <a:srgbClr val="FF0000"/>
                </a:solidFill>
              </a:rPr>
              <a:t>100% SIMULCAST WITH 98.1 </a:t>
            </a:r>
            <a:r>
              <a:rPr lang="en-US" sz="1000" b="1" dirty="0"/>
              <a:t>Counties Included Coverage Area:  </a:t>
            </a:r>
            <a:r>
              <a:rPr lang="en-US" sz="1000" dirty="0"/>
              <a:t>Antrim; Charlevoix; Cheboygan; Chippewa;  Emmet;  Mackinac; Montmorency;  Otsego; Presque Isle and on line at </a:t>
            </a:r>
            <a:r>
              <a:rPr lang="en-US" sz="1000" dirty="0">
                <a:hlinkClick r:id="rId6"/>
              </a:rPr>
              <a:t>www.classicrockthebear.com</a:t>
            </a:r>
            <a:endParaRPr lang="en-US" sz="1000" dirty="0"/>
          </a:p>
        </p:txBody>
      </p:sp>
      <p:sp>
        <p:nvSpPr>
          <p:cNvPr id="65" name="Rectangle 64">
            <a:extLst>
              <a:ext uri="{FF2B5EF4-FFF2-40B4-BE49-F238E27FC236}">
                <a16:creationId xmlns:a16="http://schemas.microsoft.com/office/drawing/2014/main" id="{D79A9A11-4148-49E5-9D11-83E763DBE8BE}"/>
              </a:ext>
            </a:extLst>
          </p:cNvPr>
          <p:cNvSpPr/>
          <p:nvPr/>
        </p:nvSpPr>
        <p:spPr>
          <a:xfrm>
            <a:off x="901107" y="5473996"/>
            <a:ext cx="5683117" cy="561692"/>
          </a:xfrm>
          <a:prstGeom prst="rect">
            <a:avLst/>
          </a:prstGeom>
        </p:spPr>
        <p:txBody>
          <a:bodyPr wrap="square">
            <a:spAutoFit/>
          </a:bodyPr>
          <a:lstStyle/>
          <a:p>
            <a:r>
              <a:rPr lang="en-US" sz="1000" b="1" dirty="0"/>
              <a:t>WWMK Smooth Sailing – 106.30MAC FM</a:t>
            </a:r>
            <a:r>
              <a:rPr lang="en-US" sz="1000" dirty="0"/>
              <a:t> </a:t>
            </a:r>
            <a:r>
              <a:rPr lang="en-US" sz="1050" b="1" dirty="0"/>
              <a:t>(Market Exclusive Format) </a:t>
            </a:r>
            <a:r>
              <a:rPr lang="en-US" sz="1000" u="sng" dirty="0">
                <a:solidFill>
                  <a:srgbClr val="FF0000"/>
                </a:solidFill>
              </a:rPr>
              <a:t>100% SIMULCAST  </a:t>
            </a:r>
            <a:r>
              <a:rPr lang="en-US" sz="1000" b="1" dirty="0"/>
              <a:t>Counties Included</a:t>
            </a:r>
            <a:r>
              <a:rPr lang="en-US" sz="1000" dirty="0"/>
              <a:t> Coverage Area:  Alpena; Charlevoix Cheboygan; Chippewa;  Emmet;  Mackinac; Montmorency; Otsego: Presque Isle  and on line at </a:t>
            </a:r>
            <a:r>
              <a:rPr lang="en-US" sz="1000" u="sng" dirty="0">
                <a:hlinkClick r:id="rId7"/>
              </a:rPr>
              <a:t>www.1063macfm.com</a:t>
            </a:r>
            <a:r>
              <a:rPr lang="en-US" sz="1000" u="sng" dirty="0"/>
              <a:t> </a:t>
            </a:r>
          </a:p>
        </p:txBody>
      </p:sp>
      <p:sp>
        <p:nvSpPr>
          <p:cNvPr id="67" name="Rectangle 66">
            <a:extLst>
              <a:ext uri="{FF2B5EF4-FFF2-40B4-BE49-F238E27FC236}">
                <a16:creationId xmlns:a16="http://schemas.microsoft.com/office/drawing/2014/main" id="{946097FB-B067-405C-B073-A3BF47FECD53}"/>
              </a:ext>
            </a:extLst>
          </p:cNvPr>
          <p:cNvSpPr/>
          <p:nvPr/>
        </p:nvSpPr>
        <p:spPr>
          <a:xfrm>
            <a:off x="922123" y="4082358"/>
            <a:ext cx="5584700" cy="553998"/>
          </a:xfrm>
          <a:prstGeom prst="rect">
            <a:avLst/>
          </a:prstGeom>
        </p:spPr>
        <p:txBody>
          <a:bodyPr wrap="square">
            <a:spAutoFit/>
          </a:bodyPr>
          <a:lstStyle/>
          <a:p>
            <a:r>
              <a:rPr lang="en-US" sz="1000" b="1" dirty="0"/>
              <a:t>WMKC  Big  Country 102.9 (Hit Country) Counties Included in Coverage Area:  </a:t>
            </a:r>
            <a:r>
              <a:rPr lang="en-US" sz="1000" dirty="0"/>
              <a:t>Antrim; Charlevoix; Cheboygan; Chippewa; Crawford: Emmet; Grand Traverse: Kalkaska: Leelanau: Mackinac; Montmorency: Otsego: Presque Isle and on line at </a:t>
            </a:r>
            <a:r>
              <a:rPr lang="en-US" sz="1000" u="sng" dirty="0">
                <a:solidFill>
                  <a:srgbClr val="0070C0"/>
                </a:solidFill>
              </a:rPr>
              <a:t>www.1029bigcountry.com</a:t>
            </a:r>
          </a:p>
        </p:txBody>
      </p:sp>
      <p:pic>
        <p:nvPicPr>
          <p:cNvPr id="68" name="Picture 7">
            <a:extLst>
              <a:ext uri="{FF2B5EF4-FFF2-40B4-BE49-F238E27FC236}">
                <a16:creationId xmlns:a16="http://schemas.microsoft.com/office/drawing/2014/main" id="{34A5AD5A-8E0F-49CC-8BA9-014BE61F1E8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0060" y="4171594"/>
            <a:ext cx="756825" cy="362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 name="Rectangle 68">
            <a:extLst>
              <a:ext uri="{FF2B5EF4-FFF2-40B4-BE49-F238E27FC236}">
                <a16:creationId xmlns:a16="http://schemas.microsoft.com/office/drawing/2014/main" id="{03E1A15D-82B0-4E49-8EE4-2F2FE353AA58}"/>
              </a:ext>
            </a:extLst>
          </p:cNvPr>
          <p:cNvSpPr/>
          <p:nvPr/>
        </p:nvSpPr>
        <p:spPr>
          <a:xfrm>
            <a:off x="917769" y="4832275"/>
            <a:ext cx="5772769" cy="553998"/>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a:spAutoFit/>
          </a:bodyPr>
          <a:lstStyle/>
          <a:p>
            <a:r>
              <a:rPr lang="en-US" sz="1000" b="1" dirty="0"/>
              <a:t>WCBY  AM 1240/100.7 &amp; 98.1 FM </a:t>
            </a:r>
            <a:r>
              <a:rPr lang="en-US" sz="1000" b="1" u="sng" dirty="0">
                <a:solidFill>
                  <a:srgbClr val="FF0000"/>
                </a:solidFill>
              </a:rPr>
              <a:t>100% SIMULCAST </a:t>
            </a:r>
            <a:r>
              <a:rPr lang="en-US" sz="1000" b="1" dirty="0"/>
              <a:t>Big Country Gold  Classic Country- Counties Included in Coverage Area:  </a:t>
            </a:r>
            <a:r>
              <a:rPr lang="en-US" sz="1000" dirty="0"/>
              <a:t>Cheboygan; Chippewa;  Emmet;  Mackinac; Otsego, Presque Isle and on line at </a:t>
            </a:r>
            <a:r>
              <a:rPr lang="en-US" sz="1000" dirty="0">
                <a:hlinkClick r:id="rId9"/>
              </a:rPr>
              <a:t>www.bigcountrygold.com</a:t>
            </a:r>
            <a:r>
              <a:rPr lang="en-US" sz="1000" dirty="0"/>
              <a:t> </a:t>
            </a:r>
          </a:p>
        </p:txBody>
      </p:sp>
      <p:pic>
        <p:nvPicPr>
          <p:cNvPr id="3" name="Picture 2">
            <a:extLst>
              <a:ext uri="{FF2B5EF4-FFF2-40B4-BE49-F238E27FC236}">
                <a16:creationId xmlns:a16="http://schemas.microsoft.com/office/drawing/2014/main" id="{69069992-62F5-47E2-A385-3FA77806FF5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4744" y="5438336"/>
            <a:ext cx="769581" cy="493013"/>
          </a:xfrm>
          <a:prstGeom prst="rect">
            <a:avLst/>
          </a:prstGeom>
        </p:spPr>
      </p:pic>
      <p:sp>
        <p:nvSpPr>
          <p:cNvPr id="31" name="Rectangle 30">
            <a:extLst>
              <a:ext uri="{FF2B5EF4-FFF2-40B4-BE49-F238E27FC236}">
                <a16:creationId xmlns:a16="http://schemas.microsoft.com/office/drawing/2014/main" id="{EA48CD3E-6C4B-4169-A240-C9EEBCF4B155}"/>
              </a:ext>
            </a:extLst>
          </p:cNvPr>
          <p:cNvSpPr/>
          <p:nvPr/>
        </p:nvSpPr>
        <p:spPr>
          <a:xfrm>
            <a:off x="990600" y="2986400"/>
            <a:ext cx="5772769" cy="400110"/>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a:spAutoFit/>
          </a:bodyPr>
          <a:lstStyle/>
          <a:p>
            <a:r>
              <a:rPr lang="en-US" sz="1000" b="1" dirty="0"/>
              <a:t>95.1 (translator) Classic Rock the Bear   </a:t>
            </a:r>
            <a:r>
              <a:rPr lang="en-US" sz="1000" b="1" u="sng" dirty="0">
                <a:solidFill>
                  <a:srgbClr val="FF0000"/>
                </a:solidFill>
              </a:rPr>
              <a:t>100% SIMULCAST WITH 98.1/95.3 </a:t>
            </a:r>
            <a:r>
              <a:rPr lang="en-US" sz="1000" b="1" dirty="0"/>
              <a:t>Counties Included in Coverage Area:  </a:t>
            </a:r>
            <a:r>
              <a:rPr lang="en-US" sz="1000" dirty="0"/>
              <a:t>Concentrated coverage of Traverse City proper in Grand Traverse Co. </a:t>
            </a:r>
          </a:p>
        </p:txBody>
      </p:sp>
      <p:pic>
        <p:nvPicPr>
          <p:cNvPr id="8" name="Picture 7">
            <a:extLst>
              <a:ext uri="{FF2B5EF4-FFF2-40B4-BE49-F238E27FC236}">
                <a16:creationId xmlns:a16="http://schemas.microsoft.com/office/drawing/2014/main" id="{841B684E-7C68-49F3-9BB9-23A936CB85C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8351" y="6174988"/>
            <a:ext cx="506260" cy="484507"/>
          </a:xfrm>
          <a:prstGeom prst="rect">
            <a:avLst/>
          </a:prstGeom>
        </p:spPr>
      </p:pic>
      <p:sp>
        <p:nvSpPr>
          <p:cNvPr id="34" name="Rectangle 33">
            <a:extLst>
              <a:ext uri="{FF2B5EF4-FFF2-40B4-BE49-F238E27FC236}">
                <a16:creationId xmlns:a16="http://schemas.microsoft.com/office/drawing/2014/main" id="{E71D4646-922E-4D81-BB86-073239B3C15F}"/>
              </a:ext>
            </a:extLst>
          </p:cNvPr>
          <p:cNvSpPr/>
          <p:nvPr/>
        </p:nvSpPr>
        <p:spPr>
          <a:xfrm>
            <a:off x="914400" y="8197298"/>
            <a:ext cx="5772769" cy="400110"/>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a:spAutoFit/>
          </a:bodyPr>
          <a:lstStyle/>
          <a:p>
            <a:r>
              <a:rPr lang="en-US" sz="1000" b="1" dirty="0"/>
              <a:t>WCFX – 95.3 Counties included in Coverage Area:  </a:t>
            </a:r>
            <a:r>
              <a:rPr lang="en-US" sz="1000" dirty="0"/>
              <a:t>Bay;  Clare; Gladwin; Gratiot; Isabella;  Mecosta;  Midland;  Missaukee; Osceola; and on line at </a:t>
            </a:r>
            <a:r>
              <a:rPr lang="en-US" sz="1000" dirty="0">
                <a:hlinkClick r:id="rId12"/>
              </a:rPr>
              <a:t>www.WCFX.com</a:t>
            </a:r>
            <a:r>
              <a:rPr lang="en-US" sz="1000" dirty="0"/>
              <a:t> </a:t>
            </a:r>
          </a:p>
        </p:txBody>
      </p:sp>
      <p:pic>
        <p:nvPicPr>
          <p:cNvPr id="7" name="Picture 6">
            <a:extLst>
              <a:ext uri="{FF2B5EF4-FFF2-40B4-BE49-F238E27FC236}">
                <a16:creationId xmlns:a16="http://schemas.microsoft.com/office/drawing/2014/main" id="{E354AE7D-5608-4037-9889-575EE357D67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04821" y="8241370"/>
            <a:ext cx="453321" cy="465853"/>
          </a:xfrm>
          <a:prstGeom prst="rect">
            <a:avLst/>
          </a:prstGeom>
        </p:spPr>
      </p:pic>
      <p:pic>
        <p:nvPicPr>
          <p:cNvPr id="32" name="Picture 31">
            <a:extLst>
              <a:ext uri="{FF2B5EF4-FFF2-40B4-BE49-F238E27FC236}">
                <a16:creationId xmlns:a16="http://schemas.microsoft.com/office/drawing/2014/main" id="{EF1ED72E-C29D-4F4E-A564-05B5BB3C83C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20184" y="1324959"/>
            <a:ext cx="756825" cy="310886"/>
          </a:xfrm>
          <a:prstGeom prst="rect">
            <a:avLst/>
          </a:prstGeom>
        </p:spPr>
      </p:pic>
      <p:pic>
        <p:nvPicPr>
          <p:cNvPr id="33" name="Picture 32">
            <a:extLst>
              <a:ext uri="{FF2B5EF4-FFF2-40B4-BE49-F238E27FC236}">
                <a16:creationId xmlns:a16="http://schemas.microsoft.com/office/drawing/2014/main" id="{18D97326-AD78-4FAF-BA3B-D276F9E8D70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31191" y="1927045"/>
            <a:ext cx="756825" cy="310886"/>
          </a:xfrm>
          <a:prstGeom prst="rect">
            <a:avLst/>
          </a:prstGeom>
        </p:spPr>
      </p:pic>
      <p:pic>
        <p:nvPicPr>
          <p:cNvPr id="35" name="Picture 34">
            <a:extLst>
              <a:ext uri="{FF2B5EF4-FFF2-40B4-BE49-F238E27FC236}">
                <a16:creationId xmlns:a16="http://schemas.microsoft.com/office/drawing/2014/main" id="{239489D5-2F6F-4CC3-80F8-91ACF26B6FF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30060" y="4838492"/>
            <a:ext cx="808773" cy="417519"/>
          </a:xfrm>
          <a:prstGeom prst="rect">
            <a:avLst/>
          </a:prstGeom>
        </p:spPr>
      </p:pic>
      <p:pic>
        <p:nvPicPr>
          <p:cNvPr id="4" name="Picture 3">
            <a:extLst>
              <a:ext uri="{FF2B5EF4-FFF2-40B4-BE49-F238E27FC236}">
                <a16:creationId xmlns:a16="http://schemas.microsoft.com/office/drawing/2014/main" id="{AAD97D29-2803-BEA8-D503-1BBD00A595F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18253" y="7391809"/>
            <a:ext cx="651528" cy="597632"/>
          </a:xfrm>
          <a:prstGeom prst="rect">
            <a:avLst/>
          </a:prstGeom>
        </p:spPr>
      </p:pic>
      <p:pic>
        <p:nvPicPr>
          <p:cNvPr id="2" name="Picture 1">
            <a:extLst>
              <a:ext uri="{FF2B5EF4-FFF2-40B4-BE49-F238E27FC236}">
                <a16:creationId xmlns:a16="http://schemas.microsoft.com/office/drawing/2014/main" id="{FA0EB771-A111-911D-4860-585CBB73DB20}"/>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9249" y="2496311"/>
            <a:ext cx="938694" cy="471850"/>
          </a:xfrm>
          <a:prstGeom prst="rect">
            <a:avLst/>
          </a:prstGeom>
        </p:spPr>
      </p:pic>
      <p:pic>
        <p:nvPicPr>
          <p:cNvPr id="9" name="Picture 8">
            <a:extLst>
              <a:ext uri="{FF2B5EF4-FFF2-40B4-BE49-F238E27FC236}">
                <a16:creationId xmlns:a16="http://schemas.microsoft.com/office/drawing/2014/main" id="{24E522F8-C790-E63F-F477-F8049B9AAC3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7669" y="3008399"/>
            <a:ext cx="938694" cy="471850"/>
          </a:xfrm>
          <a:prstGeom prst="rect">
            <a:avLst/>
          </a:prstGeom>
        </p:spPr>
      </p:pic>
      <p:pic>
        <p:nvPicPr>
          <p:cNvPr id="10" name="Picture 9">
            <a:extLst>
              <a:ext uri="{FF2B5EF4-FFF2-40B4-BE49-F238E27FC236}">
                <a16:creationId xmlns:a16="http://schemas.microsoft.com/office/drawing/2014/main" id="{78EA774D-E5F6-328A-D969-12DA198381B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7669" y="3505200"/>
            <a:ext cx="938694" cy="471850"/>
          </a:xfrm>
          <a:prstGeom prst="rect">
            <a:avLst/>
          </a:prstGeom>
        </p:spPr>
      </p:pic>
    </p:spTree>
    <p:extLst>
      <p:ext uri="{BB962C8B-B14F-4D97-AF65-F5344CB8AC3E}">
        <p14:creationId xmlns:p14="http://schemas.microsoft.com/office/powerpoint/2010/main" val="1683501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9E230D0-C814-9E41-D690-F09AEA3F8F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255" y="533400"/>
            <a:ext cx="6597490" cy="37147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361B2D0-BF44-21DB-CA2D-1B8EFC0256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350" y="4572000"/>
            <a:ext cx="6545301" cy="3714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0870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C749F40-1482-13CD-F5A4-99567504A3D1}"/>
              </a:ext>
            </a:extLst>
          </p:cNvPr>
          <p:cNvSpPr txBox="1"/>
          <p:nvPr/>
        </p:nvSpPr>
        <p:spPr>
          <a:xfrm>
            <a:off x="232452" y="2135780"/>
            <a:ext cx="6393096" cy="4491999"/>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rPr>
              <a:t>Monthly Stream audience:</a:t>
            </a:r>
          </a:p>
          <a:p>
            <a:r>
              <a:rPr lang="en-US" sz="2000" dirty="0"/>
              <a:t>Based on Sept. 24 sessions starts:</a:t>
            </a:r>
          </a:p>
          <a:p>
            <a:pPr lvl="1">
              <a:lnSpc>
                <a:spcPct val="150000"/>
              </a:lnSpc>
            </a:pPr>
            <a:r>
              <a:rPr lang="en-US" dirty="0"/>
              <a:t>WUPS	748,445</a:t>
            </a:r>
          </a:p>
          <a:p>
            <a:pPr lvl="1">
              <a:lnSpc>
                <a:spcPct val="150000"/>
              </a:lnSpc>
            </a:pPr>
            <a:r>
              <a:rPr lang="en-US" dirty="0"/>
              <a:t>WGFM	421,654</a:t>
            </a:r>
          </a:p>
          <a:p>
            <a:pPr lvl="1">
              <a:lnSpc>
                <a:spcPct val="150000"/>
              </a:lnSpc>
            </a:pPr>
            <a:r>
              <a:rPr lang="en-US" dirty="0"/>
              <a:t>WMKC	473,594</a:t>
            </a:r>
          </a:p>
          <a:p>
            <a:pPr lvl="1">
              <a:lnSpc>
                <a:spcPct val="150000"/>
              </a:lnSpc>
            </a:pPr>
            <a:r>
              <a:rPr lang="en-US" dirty="0"/>
              <a:t>WGFN	236,270</a:t>
            </a:r>
          </a:p>
          <a:p>
            <a:pPr lvl="1">
              <a:lnSpc>
                <a:spcPct val="150000"/>
              </a:lnSpc>
            </a:pPr>
            <a:r>
              <a:rPr lang="en-US" dirty="0"/>
              <a:t>WWMK	331,133</a:t>
            </a:r>
          </a:p>
          <a:p>
            <a:pPr lvl="1">
              <a:lnSpc>
                <a:spcPct val="150000"/>
              </a:lnSpc>
            </a:pPr>
            <a:r>
              <a:rPr lang="en-US" dirty="0"/>
              <a:t>WCBY	91,653</a:t>
            </a:r>
          </a:p>
          <a:p>
            <a:pPr lvl="1">
              <a:lnSpc>
                <a:spcPct val="150000"/>
              </a:lnSpc>
            </a:pPr>
            <a:r>
              <a:rPr lang="en-US" dirty="0"/>
              <a:t>WMRX	89,820</a:t>
            </a:r>
          </a:p>
          <a:p>
            <a:pPr lvl="1">
              <a:lnSpc>
                <a:spcPct val="150000"/>
              </a:lnSpc>
            </a:pPr>
            <a:r>
              <a:rPr lang="en-US" dirty="0"/>
              <a:t>WCFX	67,817</a:t>
            </a:r>
            <a:r>
              <a:rPr lang="en-US" sz="2000" dirty="0"/>
              <a:t>	</a:t>
            </a:r>
          </a:p>
          <a:p>
            <a:pPr lvl="1">
              <a:lnSpc>
                <a:spcPct val="150000"/>
              </a:lnSpc>
            </a:pPr>
            <a:r>
              <a:rPr lang="en-US" dirty="0"/>
              <a:t>WTWS	66,421</a:t>
            </a:r>
            <a:r>
              <a:rPr lang="en-US" sz="2000" dirty="0"/>
              <a:t>	</a:t>
            </a:r>
          </a:p>
        </p:txBody>
      </p:sp>
      <p:pic>
        <p:nvPicPr>
          <p:cNvPr id="2" name="Picture 2" descr="144,200+ Broadcasting Icon Stock Illustrations, Royalty-Free Vector  Graphics &amp; Clip Art - iStock">
            <a:extLst>
              <a:ext uri="{FF2B5EF4-FFF2-40B4-BE49-F238E27FC236}">
                <a16:creationId xmlns:a16="http://schemas.microsoft.com/office/drawing/2014/main" id="{A4457438-A50E-5179-DFBF-8A3D5463C168}"/>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7252" r="24070"/>
          <a:stretch/>
        </p:blipFill>
        <p:spPr bwMode="auto">
          <a:xfrm>
            <a:off x="3627948" y="1766024"/>
            <a:ext cx="3116496" cy="531112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Live stream icon or button. Online broadcast logo. Vector illustration.">
            <a:extLst>
              <a:ext uri="{FF2B5EF4-FFF2-40B4-BE49-F238E27FC236}">
                <a16:creationId xmlns:a16="http://schemas.microsoft.com/office/drawing/2014/main" id="{25DA9228-7447-A463-643E-841CB4D9DEAD}"/>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9749" y="-95350"/>
            <a:ext cx="4953744" cy="247687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EE3B202-1986-30DB-8635-BF7AFD93E78A}"/>
              </a:ext>
            </a:extLst>
          </p:cNvPr>
          <p:cNvSpPr txBox="1"/>
          <p:nvPr/>
        </p:nvSpPr>
        <p:spPr>
          <a:xfrm>
            <a:off x="3747750" y="491113"/>
            <a:ext cx="3116496" cy="2154436"/>
          </a:xfrm>
          <a:prstGeom prst="rect">
            <a:avLst/>
          </a:prstGeom>
          <a:noFill/>
        </p:spPr>
        <p:txBody>
          <a:bodyPr wrap="square" rtlCol="0">
            <a:spAutoFit/>
          </a:bodyPr>
          <a:lstStyle/>
          <a:p>
            <a:pPr algn="ctr"/>
            <a:r>
              <a:rPr lang="en-US" dirty="0"/>
              <a:t>Q1, Q2, Q3 2024</a:t>
            </a:r>
          </a:p>
          <a:p>
            <a:pPr algn="ctr"/>
            <a:r>
              <a:rPr lang="en-US" sz="4000" b="1" dirty="0"/>
              <a:t>23,888,758</a:t>
            </a:r>
            <a:r>
              <a:rPr lang="en-US" dirty="0"/>
              <a:t> STREAM SESSIONS STARTS!</a:t>
            </a:r>
          </a:p>
          <a:p>
            <a:pPr algn="ctr"/>
            <a:endParaRPr lang="en-US" dirty="0"/>
          </a:p>
          <a:p>
            <a:pPr algn="ctr"/>
            <a:r>
              <a:rPr lang="en-US" sz="2000" b="1" dirty="0">
                <a:solidFill>
                  <a:srgbClr val="FF0000"/>
                </a:solidFill>
                <a:effectLst>
                  <a:outerShdw blurRad="38100" dist="38100" dir="2700000" algn="tl">
                    <a:srgbClr val="000000">
                      <a:alpha val="43137"/>
                    </a:srgbClr>
                  </a:outerShdw>
                </a:effectLst>
              </a:rPr>
              <a:t>5% GROWTH OVER EQUAL PERIOD, YEAR PRIOR!</a:t>
            </a:r>
          </a:p>
        </p:txBody>
      </p:sp>
      <p:sp>
        <p:nvSpPr>
          <p:cNvPr id="9" name="Rectangle 8">
            <a:extLst>
              <a:ext uri="{FF2B5EF4-FFF2-40B4-BE49-F238E27FC236}">
                <a16:creationId xmlns:a16="http://schemas.microsoft.com/office/drawing/2014/main" id="{3E68D907-42D0-B8C0-F0F5-BE3CB8D074A4}"/>
              </a:ext>
            </a:extLst>
          </p:cNvPr>
          <p:cNvSpPr/>
          <p:nvPr/>
        </p:nvSpPr>
        <p:spPr>
          <a:xfrm>
            <a:off x="232452" y="6646063"/>
            <a:ext cx="6393096" cy="1569660"/>
          </a:xfrm>
          <a:prstGeom prst="rect">
            <a:avLst/>
          </a:prstGeom>
          <a:noFill/>
        </p:spPr>
        <p:txBody>
          <a:bodyPr wrap="none" lIns="91440" tIns="45720" rIns="91440" bIns="45720">
            <a:spAutoFit/>
          </a:bodyPr>
          <a:lstStyle/>
          <a:p>
            <a:pPr algn="ctr"/>
            <a:r>
              <a:rPr lang="en-US" sz="4800" b="1" cap="none" spc="0" dirty="0">
                <a:ln w="6600">
                  <a:solidFill>
                    <a:schemeClr val="accent2"/>
                  </a:solidFill>
                  <a:prstDash val="solid"/>
                </a:ln>
                <a:solidFill>
                  <a:srgbClr val="FF0000"/>
                </a:solidFill>
                <a:effectLst>
                  <a:outerShdw dist="38100" dir="2700000" algn="tl" rotWithShape="0">
                    <a:schemeClr val="accent2"/>
                  </a:outerShdw>
                </a:effectLst>
              </a:rPr>
              <a:t>LOCAL CONTENT, </a:t>
            </a:r>
          </a:p>
          <a:p>
            <a:pPr algn="ctr"/>
            <a:r>
              <a:rPr lang="en-US" sz="4800" b="1" cap="none" spc="0" dirty="0">
                <a:ln w="6600">
                  <a:solidFill>
                    <a:schemeClr val="accent2"/>
                  </a:solidFill>
                  <a:prstDash val="solid"/>
                </a:ln>
                <a:solidFill>
                  <a:srgbClr val="FF0000"/>
                </a:solidFill>
                <a:effectLst>
                  <a:outerShdw dist="38100" dir="2700000" algn="tl" rotWithShape="0">
                    <a:schemeClr val="accent2"/>
                  </a:outerShdw>
                </a:effectLst>
              </a:rPr>
              <a:t>BY LOCAL INFLUENCERS!</a:t>
            </a:r>
          </a:p>
        </p:txBody>
      </p:sp>
    </p:spTree>
    <p:extLst>
      <p:ext uri="{BB962C8B-B14F-4D97-AF65-F5344CB8AC3E}">
        <p14:creationId xmlns:p14="http://schemas.microsoft.com/office/powerpoint/2010/main" val="231079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827757-6946-40FB-8772-5385FDE9D165}"/>
              </a:ext>
            </a:extLst>
          </p:cNvPr>
          <p:cNvPicPr>
            <a:picLocks noChangeAspect="1"/>
          </p:cNvPicPr>
          <p:nvPr/>
        </p:nvPicPr>
        <p:blipFill rotWithShape="1">
          <a:blip r:embed="rId2"/>
          <a:srcRect l="27778" t="13348" r="27778" b="6542"/>
          <a:stretch/>
        </p:blipFill>
        <p:spPr>
          <a:xfrm>
            <a:off x="459288" y="2478125"/>
            <a:ext cx="5939424" cy="6021916"/>
          </a:xfrm>
          <a:prstGeom prst="rect">
            <a:avLst/>
          </a:prstGeom>
        </p:spPr>
      </p:pic>
      <p:pic>
        <p:nvPicPr>
          <p:cNvPr id="5" name="Picture 2">
            <a:extLst>
              <a:ext uri="{FF2B5EF4-FFF2-40B4-BE49-F238E27FC236}">
                <a16:creationId xmlns:a16="http://schemas.microsoft.com/office/drawing/2014/main" id="{066A3462-12A2-45D2-9EAE-5DA1222C58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544" y="633966"/>
            <a:ext cx="2989263" cy="1248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a:extLst>
              <a:ext uri="{FF2B5EF4-FFF2-40B4-BE49-F238E27FC236}">
                <a16:creationId xmlns:a16="http://schemas.microsoft.com/office/drawing/2014/main" id="{B7632A5B-1EA2-42F3-88D4-C2C8BE28E56F}"/>
              </a:ext>
            </a:extLst>
          </p:cNvPr>
          <p:cNvSpPr/>
          <p:nvPr/>
        </p:nvSpPr>
        <p:spPr>
          <a:xfrm>
            <a:off x="3197056" y="381000"/>
            <a:ext cx="3660944" cy="1754326"/>
          </a:xfrm>
          <a:prstGeom prst="rect">
            <a:avLst/>
          </a:prstGeom>
          <a:noFill/>
        </p:spPr>
        <p:txBody>
          <a:bodyPr wrap="square" lIns="91440" tIns="45720" rIns="91440" bIns="45720">
            <a:spAutoFit/>
          </a:bodyPr>
          <a:lstStyle/>
          <a:p>
            <a:pPr algn="ctr"/>
            <a:r>
              <a:rPr lang="en-US" sz="5400" dirty="0">
                <a:ln w="0"/>
                <a:solidFill>
                  <a:schemeClr val="tx2"/>
                </a:solidFill>
                <a:effectLst>
                  <a:reflection blurRad="6350" stA="53000" endA="300" endPos="35500" dir="5400000" sy="-90000" algn="bl" rotWithShape="0"/>
                </a:effectLst>
                <a:latin typeface="Eras Bold ITC" panose="020B0907030504020204" pitchFamily="34" charset="0"/>
              </a:rPr>
              <a:t>Radio App</a:t>
            </a:r>
          </a:p>
        </p:txBody>
      </p:sp>
      <p:sp>
        <p:nvSpPr>
          <p:cNvPr id="2" name="TextBox 1">
            <a:extLst>
              <a:ext uri="{FF2B5EF4-FFF2-40B4-BE49-F238E27FC236}">
                <a16:creationId xmlns:a16="http://schemas.microsoft.com/office/drawing/2014/main" id="{0F119377-3D64-4EAE-B439-A722E1ECC3C3}"/>
              </a:ext>
            </a:extLst>
          </p:cNvPr>
          <p:cNvSpPr txBox="1"/>
          <p:nvPr/>
        </p:nvSpPr>
        <p:spPr>
          <a:xfrm>
            <a:off x="459288" y="2135326"/>
            <a:ext cx="5939424" cy="369332"/>
          </a:xfrm>
          <a:prstGeom prst="rect">
            <a:avLst/>
          </a:prstGeom>
          <a:noFill/>
        </p:spPr>
        <p:txBody>
          <a:bodyPr wrap="square" rtlCol="0">
            <a:spAutoFit/>
          </a:bodyPr>
          <a:lstStyle/>
          <a:p>
            <a:pPr algn="ctr"/>
            <a:r>
              <a:rPr lang="en-US" i="1" dirty="0"/>
              <a:t>WITH 9 STATION BRANDS!</a:t>
            </a:r>
          </a:p>
        </p:txBody>
      </p:sp>
    </p:spTree>
    <p:extLst>
      <p:ext uri="{BB962C8B-B14F-4D97-AF65-F5344CB8AC3E}">
        <p14:creationId xmlns:p14="http://schemas.microsoft.com/office/powerpoint/2010/main" val="1947704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xplosion: 14 Points 5">
            <a:extLst>
              <a:ext uri="{FF2B5EF4-FFF2-40B4-BE49-F238E27FC236}">
                <a16:creationId xmlns:a16="http://schemas.microsoft.com/office/drawing/2014/main" id="{C313D42D-BF90-4AFB-1D44-23DB5C8586B5}"/>
              </a:ext>
            </a:extLst>
          </p:cNvPr>
          <p:cNvSpPr/>
          <p:nvPr/>
        </p:nvSpPr>
        <p:spPr>
          <a:xfrm rot="420071">
            <a:off x="2138636" y="1617658"/>
            <a:ext cx="6317223" cy="2765794"/>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21% INCREASE in event engagements!*</a:t>
            </a:r>
          </a:p>
        </p:txBody>
      </p:sp>
      <p:sp>
        <p:nvSpPr>
          <p:cNvPr id="8" name="TextBox 7">
            <a:extLst>
              <a:ext uri="{FF2B5EF4-FFF2-40B4-BE49-F238E27FC236}">
                <a16:creationId xmlns:a16="http://schemas.microsoft.com/office/drawing/2014/main" id="{CA6EC626-5A58-B3D1-C0F9-0BC748FA1534}"/>
              </a:ext>
            </a:extLst>
          </p:cNvPr>
          <p:cNvSpPr txBox="1"/>
          <p:nvPr/>
        </p:nvSpPr>
        <p:spPr>
          <a:xfrm>
            <a:off x="3736496" y="4134660"/>
            <a:ext cx="3110261" cy="2884636"/>
          </a:xfrm>
          <a:prstGeom prst="rect">
            <a:avLst/>
          </a:prstGeom>
          <a:noFill/>
        </p:spPr>
        <p:txBody>
          <a:bodyPr wrap="square" rtlCol="0">
            <a:spAutoFit/>
          </a:bodyPr>
          <a:lstStyle/>
          <a:p>
            <a:pPr algn="ctr">
              <a:lnSpc>
                <a:spcPct val="150000"/>
              </a:lnSpc>
            </a:pPr>
            <a:r>
              <a:rPr lang="en-US" sz="1600" dirty="0"/>
              <a:t>The Black Diamond Broadcasting 9-Station Radio App is a great place to display your image! </a:t>
            </a:r>
          </a:p>
          <a:p>
            <a:pPr algn="ctr">
              <a:lnSpc>
                <a:spcPct val="150000"/>
              </a:lnSpc>
            </a:pPr>
            <a:r>
              <a:rPr lang="en-US" sz="1600" dirty="0"/>
              <a:t>Over 35% more unique users are using the app for information, songs, titles, artists, contests, events and so much more!</a:t>
            </a:r>
          </a:p>
          <a:p>
            <a:pPr algn="ctr">
              <a:lnSpc>
                <a:spcPct val="150000"/>
              </a:lnSpc>
            </a:pPr>
            <a:endParaRPr lang="en-US" sz="1000" dirty="0"/>
          </a:p>
        </p:txBody>
      </p:sp>
      <p:pic>
        <p:nvPicPr>
          <p:cNvPr id="5" name="Picture 2">
            <a:extLst>
              <a:ext uri="{FF2B5EF4-FFF2-40B4-BE49-F238E27FC236}">
                <a16:creationId xmlns:a16="http://schemas.microsoft.com/office/drawing/2014/main" id="{80D5AFCE-3DF6-36E4-8006-9E1ABC51958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350408"/>
            <a:ext cx="1698456" cy="7093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a:extLst>
              <a:ext uri="{FF2B5EF4-FFF2-40B4-BE49-F238E27FC236}">
                <a16:creationId xmlns:a16="http://schemas.microsoft.com/office/drawing/2014/main" id="{1E12CBB5-6727-4372-6307-84B25E58B584}"/>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555" t="11228" r="17778" b="13333"/>
          <a:stretch/>
        </p:blipFill>
        <p:spPr>
          <a:xfrm>
            <a:off x="4038600" y="8153400"/>
            <a:ext cx="860256" cy="648964"/>
          </a:xfrm>
          <a:prstGeom prst="rect">
            <a:avLst/>
          </a:prstGeom>
        </p:spPr>
      </p:pic>
      <p:pic>
        <p:nvPicPr>
          <p:cNvPr id="10" name="Picture 9">
            <a:extLst>
              <a:ext uri="{FF2B5EF4-FFF2-40B4-BE49-F238E27FC236}">
                <a16:creationId xmlns:a16="http://schemas.microsoft.com/office/drawing/2014/main" id="{C5157044-6E6C-89B2-350B-5AA1D6E2AD27}"/>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555" t="11228" r="17778" b="13333"/>
          <a:stretch/>
        </p:blipFill>
        <p:spPr>
          <a:xfrm>
            <a:off x="6096000" y="8153400"/>
            <a:ext cx="860256" cy="648964"/>
          </a:xfrm>
          <a:prstGeom prst="rect">
            <a:avLst/>
          </a:prstGeom>
        </p:spPr>
      </p:pic>
      <p:pic>
        <p:nvPicPr>
          <p:cNvPr id="3" name="Picture 4" descr="May be an image of text">
            <a:extLst>
              <a:ext uri="{FF2B5EF4-FFF2-40B4-BE49-F238E27FC236}">
                <a16:creationId xmlns:a16="http://schemas.microsoft.com/office/drawing/2014/main" id="{ECA5071B-D904-1192-E003-7D7C5BFDA298}"/>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06614" y="-274467"/>
            <a:ext cx="2440274" cy="244027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92DCF4F-1DB7-1B53-9891-C9B177DC72D9}"/>
              </a:ext>
            </a:extLst>
          </p:cNvPr>
          <p:cNvSpPr txBox="1"/>
          <p:nvPr/>
        </p:nvSpPr>
        <p:spPr>
          <a:xfrm>
            <a:off x="188650" y="3838317"/>
            <a:ext cx="3559089" cy="410881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sz="1600" dirty="0">
                <a:latin typeface="Arial" panose="020B0604020202020204" pitchFamily="34" charset="0"/>
                <a:cs typeface="Arial" panose="020B0604020202020204" pitchFamily="34" charset="0"/>
              </a:rPr>
              <a:t>Black Diamond Mobile APP </a:t>
            </a:r>
          </a:p>
          <a:p>
            <a:pPr algn="ctr"/>
            <a:r>
              <a:rPr lang="en-US" sz="1600" dirty="0">
                <a:latin typeface="Arial" panose="020B0604020202020204" pitchFamily="34" charset="0"/>
                <a:cs typeface="Arial" panose="020B0604020202020204" pitchFamily="34" charset="0"/>
              </a:rPr>
              <a:t>(9 stations)</a:t>
            </a:r>
          </a:p>
          <a:p>
            <a:pPr algn="ctr"/>
            <a:r>
              <a:rPr lang="en-US" sz="1600" dirty="0">
                <a:latin typeface="Arial" panose="020B0604020202020204" pitchFamily="34" charset="0"/>
                <a:cs typeface="Arial" panose="020B0604020202020204" pitchFamily="34" charset="0"/>
              </a:rPr>
              <a:t>JAN 1 – JULY 31, 2024</a:t>
            </a:r>
          </a:p>
          <a:p>
            <a:pPr algn="ctr"/>
            <a:endParaRPr lang="en-US" sz="1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5947 Unique Users</a:t>
            </a:r>
          </a:p>
          <a:p>
            <a:pPr algn="ctr"/>
            <a:r>
              <a:rPr lang="en-US" sz="1600" dirty="0">
                <a:latin typeface="Arial" panose="020B0604020202020204" pitchFamily="34" charset="0"/>
                <a:cs typeface="Arial" panose="020B0604020202020204" pitchFamily="34" charset="0"/>
              </a:rPr>
              <a:t>by I.P. address</a:t>
            </a:r>
          </a:p>
          <a:p>
            <a:pPr algn="ctr"/>
            <a:r>
              <a:rPr lang="en-US" sz="1600" dirty="0"/>
              <a:t>1,367,277</a:t>
            </a:r>
            <a:r>
              <a:rPr lang="en-US" sz="1600" dirty="0">
                <a:latin typeface="Arial" panose="020B0604020202020204" pitchFamily="34" charset="0"/>
                <a:cs typeface="Arial" panose="020B0604020202020204" pitchFamily="34" charset="0"/>
              </a:rPr>
              <a:t> Events </a:t>
            </a:r>
          </a:p>
          <a:p>
            <a:pPr algn="ct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WMKC 	</a:t>
            </a:r>
            <a:r>
              <a:rPr lang="en-US" sz="1600" dirty="0"/>
              <a:t>10,817</a:t>
            </a: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WGFM 	</a:t>
            </a:r>
            <a:r>
              <a:rPr lang="en-US" sz="1600" dirty="0"/>
              <a:t>15,399</a:t>
            </a: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WUPS 	</a:t>
            </a:r>
            <a:r>
              <a:rPr lang="en-US" sz="1600" dirty="0"/>
              <a:t>17,012</a:t>
            </a: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WGFN 	</a:t>
            </a:r>
            <a:r>
              <a:rPr lang="en-US" sz="1600" dirty="0"/>
              <a:t>9,422</a:t>
            </a:r>
            <a:endParaRPr lang="en-US" sz="1600"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WWMK  </a:t>
            </a:r>
            <a:r>
              <a:rPr lang="en-US" dirty="0"/>
              <a:t>5,797</a:t>
            </a:r>
            <a:endParaRPr lang="en-US"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WCBY 	</a:t>
            </a:r>
            <a:r>
              <a:rPr lang="en-US" sz="1600" dirty="0"/>
              <a:t>3,484</a:t>
            </a: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WMRX 	</a:t>
            </a:r>
            <a:r>
              <a:rPr lang="en-US" sz="1600" dirty="0"/>
              <a:t>3,536</a:t>
            </a: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WCFX  	</a:t>
            </a:r>
            <a:r>
              <a:rPr lang="en-US" sz="1600" dirty="0"/>
              <a:t>2,248</a:t>
            </a: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WTWS  	</a:t>
            </a:r>
            <a:r>
              <a:rPr lang="en-US" sz="1600" dirty="0"/>
              <a:t>2,436</a:t>
            </a:r>
            <a:endParaRPr lang="en-US" sz="1600"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9E0FCFED-27E2-2783-C3C9-1C3C0E3D5D7B}"/>
              </a:ext>
            </a:extLst>
          </p:cNvPr>
          <p:cNvSpPr txBox="1"/>
          <p:nvPr/>
        </p:nvSpPr>
        <p:spPr>
          <a:xfrm>
            <a:off x="3811348" y="6970810"/>
            <a:ext cx="2971800" cy="1069780"/>
          </a:xfrm>
          <a:prstGeom prst="rect">
            <a:avLst/>
          </a:prstGeom>
          <a:noFill/>
        </p:spPr>
        <p:txBody>
          <a:bodyPr wrap="square">
            <a:spAutoFit/>
          </a:bodyPr>
          <a:lstStyle/>
          <a:p>
            <a:pPr algn="ctr">
              <a:lnSpc>
                <a:spcPct val="150000"/>
              </a:lnSpc>
            </a:pPr>
            <a:r>
              <a:rPr lang="en-US" sz="1400" dirty="0"/>
              <a:t>Data used from report pulled for </a:t>
            </a:r>
          </a:p>
          <a:p>
            <a:pPr algn="ctr">
              <a:lnSpc>
                <a:spcPct val="150000"/>
              </a:lnSpc>
            </a:pPr>
            <a:r>
              <a:rPr lang="en-US" sz="1400" dirty="0"/>
              <a:t>July 31, 2024 based on FULL app use all station pages</a:t>
            </a:r>
            <a:r>
              <a:rPr lang="en-US" sz="1600" dirty="0"/>
              <a:t>.</a:t>
            </a:r>
          </a:p>
        </p:txBody>
      </p:sp>
      <p:pic>
        <p:nvPicPr>
          <p:cNvPr id="16" name="Picture 15">
            <a:extLst>
              <a:ext uri="{FF2B5EF4-FFF2-40B4-BE49-F238E27FC236}">
                <a16:creationId xmlns:a16="http://schemas.microsoft.com/office/drawing/2014/main" id="{2B81D770-5E2C-1564-5F10-846714BEAC36}"/>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555" t="11228" r="17778" b="13333"/>
          <a:stretch/>
        </p:blipFill>
        <p:spPr>
          <a:xfrm>
            <a:off x="32479" y="8189604"/>
            <a:ext cx="860256" cy="648964"/>
          </a:xfrm>
          <a:prstGeom prst="rect">
            <a:avLst/>
          </a:prstGeom>
        </p:spPr>
      </p:pic>
      <p:pic>
        <p:nvPicPr>
          <p:cNvPr id="1026" name="Picture 2" descr="Mobile App Sponsor - 98.5 UPS - The Classic Hits Station">
            <a:extLst>
              <a:ext uri="{FF2B5EF4-FFF2-40B4-BE49-F238E27FC236}">
                <a16:creationId xmlns:a16="http://schemas.microsoft.com/office/drawing/2014/main" id="{510B10F6-542C-696D-018B-A15A60A54A6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4909" y="105903"/>
            <a:ext cx="3487909" cy="3487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438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E17EE7-67C1-CB8F-C60B-5BFFBD1EB6F5}"/>
              </a:ext>
            </a:extLst>
          </p:cNvPr>
          <p:cNvPicPr>
            <a:picLocks noChangeAspect="1"/>
          </p:cNvPicPr>
          <p:nvPr/>
        </p:nvPicPr>
        <p:blipFill rotWithShape="1">
          <a:blip r:embed="rId2"/>
          <a:srcRect l="35555" t="19571" r="34444" b="14269"/>
          <a:stretch/>
        </p:blipFill>
        <p:spPr>
          <a:xfrm>
            <a:off x="231710" y="381000"/>
            <a:ext cx="6394580" cy="7932516"/>
          </a:xfrm>
          <a:prstGeom prst="rect">
            <a:avLst/>
          </a:prstGeom>
        </p:spPr>
      </p:pic>
    </p:spTree>
    <p:extLst>
      <p:ext uri="{BB962C8B-B14F-4D97-AF65-F5344CB8AC3E}">
        <p14:creationId xmlns:p14="http://schemas.microsoft.com/office/powerpoint/2010/main" val="2260472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C4F980-D828-40D9-BCE2-F69F9C44541E}"/>
              </a:ext>
            </a:extLst>
          </p:cNvPr>
          <p:cNvSpPr>
            <a:spLocks noGrp="1"/>
          </p:cNvSpPr>
          <p:nvPr>
            <p:ph type="title" idx="4294967295"/>
          </p:nvPr>
        </p:nvSpPr>
        <p:spPr>
          <a:xfrm>
            <a:off x="280987" y="2034448"/>
            <a:ext cx="3148013" cy="5791200"/>
          </a:xfrm>
          <a:prstGeom prst="rect">
            <a:avLst/>
          </a:prstGeom>
          <a:solidFill>
            <a:schemeClr val="accent1">
              <a:lumMod val="20000"/>
              <a:lumOff val="80000"/>
            </a:schemeClr>
          </a:solidFill>
          <a:ln>
            <a:solidFill>
              <a:schemeClr val="tx1"/>
            </a:solidFill>
          </a:ln>
        </p:spPr>
        <p:txBody>
          <a:bodyPr>
            <a:noAutofit/>
          </a:bodyPr>
          <a:lstStyle/>
          <a:p>
            <a:r>
              <a:rPr lang="en-US" sz="2800" dirty="0"/>
              <a:t>Alpena</a:t>
            </a:r>
            <a:br>
              <a:rPr lang="en-US" sz="2800" dirty="0"/>
            </a:br>
            <a:r>
              <a:rPr lang="en-US" sz="2800" dirty="0"/>
              <a:t>Boyne City</a:t>
            </a:r>
            <a:br>
              <a:rPr lang="en-US" sz="2800" dirty="0"/>
            </a:br>
            <a:r>
              <a:rPr lang="en-US" sz="2800" dirty="0"/>
              <a:t>Cadillac </a:t>
            </a:r>
            <a:br>
              <a:rPr lang="en-US" sz="2800" dirty="0"/>
            </a:br>
            <a:r>
              <a:rPr lang="en-US" sz="2800" dirty="0"/>
              <a:t>Charlevoix</a:t>
            </a:r>
            <a:br>
              <a:rPr lang="en-US" sz="2800" dirty="0"/>
            </a:br>
            <a:r>
              <a:rPr lang="en-US" sz="2800" dirty="0"/>
              <a:t>Cheboygan</a:t>
            </a:r>
            <a:br>
              <a:rPr lang="en-US" sz="2800" dirty="0"/>
            </a:br>
            <a:r>
              <a:rPr lang="en-US" sz="2800" dirty="0"/>
              <a:t>Gaylord</a:t>
            </a:r>
            <a:br>
              <a:rPr lang="en-US" sz="2800" dirty="0"/>
            </a:br>
            <a:r>
              <a:rPr lang="en-US" sz="2800" dirty="0"/>
              <a:t>Indian River</a:t>
            </a:r>
            <a:br>
              <a:rPr lang="en-US" sz="2800" dirty="0"/>
            </a:br>
            <a:r>
              <a:rPr lang="en-US" sz="2800" dirty="0"/>
              <a:t>Kingsley</a:t>
            </a:r>
            <a:br>
              <a:rPr lang="en-US" sz="2800" dirty="0"/>
            </a:br>
            <a:r>
              <a:rPr lang="en-US" sz="2800" dirty="0"/>
              <a:t>Mackinaw City</a:t>
            </a:r>
            <a:br>
              <a:rPr lang="en-US" sz="2800" dirty="0"/>
            </a:br>
            <a:r>
              <a:rPr lang="en-US" sz="2800" dirty="0"/>
              <a:t>Petoskey</a:t>
            </a:r>
            <a:br>
              <a:rPr lang="en-US" sz="2800" dirty="0"/>
            </a:br>
            <a:r>
              <a:rPr lang="en-US" sz="2800" dirty="0"/>
              <a:t>Traverse City</a:t>
            </a:r>
            <a:br>
              <a:rPr lang="en-US" sz="2800" dirty="0"/>
            </a:br>
            <a:r>
              <a:rPr lang="en-US" sz="2800" dirty="0"/>
              <a:t>St. Ignace</a:t>
            </a:r>
            <a:br>
              <a:rPr lang="en-US" sz="1200" dirty="0"/>
            </a:br>
            <a:r>
              <a:rPr lang="en-US" sz="1800" i="1" dirty="0"/>
              <a:t>Plus, everywhere in between!</a:t>
            </a:r>
            <a:endParaRPr lang="en-US" sz="2800" i="1" dirty="0"/>
          </a:p>
        </p:txBody>
      </p:sp>
      <p:sp>
        <p:nvSpPr>
          <p:cNvPr id="7" name="Text Placeholder 6">
            <a:extLst>
              <a:ext uri="{FF2B5EF4-FFF2-40B4-BE49-F238E27FC236}">
                <a16:creationId xmlns:a16="http://schemas.microsoft.com/office/drawing/2014/main" id="{A35224AA-D4F1-4927-97C9-1636C96C6C07}"/>
              </a:ext>
            </a:extLst>
          </p:cNvPr>
          <p:cNvSpPr>
            <a:spLocks noGrp="1"/>
          </p:cNvSpPr>
          <p:nvPr>
            <p:ph type="body" sz="half" idx="4294967295"/>
          </p:nvPr>
        </p:nvSpPr>
        <p:spPr>
          <a:xfrm>
            <a:off x="0" y="8010525"/>
            <a:ext cx="6464300" cy="752475"/>
          </a:xfrm>
          <a:prstGeom prst="rect">
            <a:avLst/>
          </a:prstGeom>
        </p:spPr>
        <p:txBody>
          <a:bodyPr>
            <a:noAutofit/>
          </a:bodyPr>
          <a:lstStyle/>
          <a:p>
            <a:pPr marL="0" indent="0" algn="ctr">
              <a:lnSpc>
                <a:spcPct val="150000"/>
              </a:lnSpc>
              <a:buNone/>
            </a:pPr>
            <a:r>
              <a:rPr lang="en-US" sz="1400" b="1" i="1" dirty="0">
                <a:solidFill>
                  <a:schemeClr val="tx1"/>
                </a:solidFill>
              </a:rPr>
              <a:t>We provide big personalities, top ranked station, exciting promotions, and world class technology which deliver advertising results.</a:t>
            </a:r>
          </a:p>
          <a:p>
            <a:pPr marL="0" indent="0" algn="ctr">
              <a:lnSpc>
                <a:spcPct val="150000"/>
              </a:lnSpc>
              <a:buNone/>
            </a:pPr>
            <a:endParaRPr lang="en-US" sz="1400" b="1" dirty="0">
              <a:solidFill>
                <a:schemeClr val="tx1"/>
              </a:solidFill>
            </a:endParaRPr>
          </a:p>
        </p:txBody>
      </p:sp>
      <p:pic>
        <p:nvPicPr>
          <p:cNvPr id="13" name="Picture 12">
            <a:extLst>
              <a:ext uri="{FF2B5EF4-FFF2-40B4-BE49-F238E27FC236}">
                <a16:creationId xmlns:a16="http://schemas.microsoft.com/office/drawing/2014/main" id="{3DD12C40-91DD-4B2A-8702-92A17E9603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6988" y="2034448"/>
            <a:ext cx="1905958" cy="764134"/>
          </a:xfrm>
          <a:prstGeom prst="rect">
            <a:avLst/>
          </a:prstGeom>
        </p:spPr>
      </p:pic>
      <p:pic>
        <p:nvPicPr>
          <p:cNvPr id="15" name="Picture 14">
            <a:extLst>
              <a:ext uri="{FF2B5EF4-FFF2-40B4-BE49-F238E27FC236}">
                <a16:creationId xmlns:a16="http://schemas.microsoft.com/office/drawing/2014/main" id="{3BD69559-030E-4D79-A948-4D6D13B4E8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0708" y="5830441"/>
            <a:ext cx="1673771" cy="1000612"/>
          </a:xfrm>
          <a:prstGeom prst="rect">
            <a:avLst/>
          </a:prstGeom>
        </p:spPr>
      </p:pic>
      <p:pic>
        <p:nvPicPr>
          <p:cNvPr id="53" name="Picture 52">
            <a:extLst>
              <a:ext uri="{FF2B5EF4-FFF2-40B4-BE49-F238E27FC236}">
                <a16:creationId xmlns:a16="http://schemas.microsoft.com/office/drawing/2014/main" id="{2C785AEE-5EB2-4C9A-8F4B-D26EC4CF0E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63593" y="5059679"/>
            <a:ext cx="1933491" cy="495430"/>
          </a:xfrm>
          <a:prstGeom prst="rect">
            <a:avLst/>
          </a:prstGeom>
        </p:spPr>
      </p:pic>
      <p:sp>
        <p:nvSpPr>
          <p:cNvPr id="56" name="TextBox 55">
            <a:extLst>
              <a:ext uri="{FF2B5EF4-FFF2-40B4-BE49-F238E27FC236}">
                <a16:creationId xmlns:a16="http://schemas.microsoft.com/office/drawing/2014/main" id="{FBB1D68E-5E62-4D51-806D-2029DB86B73D}"/>
              </a:ext>
            </a:extLst>
          </p:cNvPr>
          <p:cNvSpPr txBox="1"/>
          <p:nvPr/>
        </p:nvSpPr>
        <p:spPr>
          <a:xfrm>
            <a:off x="-57150" y="993391"/>
            <a:ext cx="6972300" cy="836639"/>
          </a:xfrm>
          <a:prstGeom prst="rect">
            <a:avLst/>
          </a:prstGeom>
          <a:noFill/>
        </p:spPr>
        <p:txBody>
          <a:bodyPr wrap="square">
            <a:spAutoFit/>
          </a:bodyPr>
          <a:lstStyle/>
          <a:p>
            <a:pPr algn="ctr">
              <a:lnSpc>
                <a:spcPct val="150000"/>
              </a:lnSpc>
            </a:pPr>
            <a:r>
              <a:rPr lang="en-US" sz="1700" i="1" dirty="0">
                <a:solidFill>
                  <a:schemeClr val="tx1"/>
                </a:solidFill>
              </a:rPr>
              <a:t>Black Diamond Broadcasting Radio Stations are operated as major market stations, yet they are operated locally, serving local these communities;</a:t>
            </a:r>
            <a:endParaRPr lang="en-US" sz="1700" dirty="0"/>
          </a:p>
        </p:txBody>
      </p:sp>
      <p:sp>
        <p:nvSpPr>
          <p:cNvPr id="3" name="TextBox 2">
            <a:extLst>
              <a:ext uri="{FF2B5EF4-FFF2-40B4-BE49-F238E27FC236}">
                <a16:creationId xmlns:a16="http://schemas.microsoft.com/office/drawing/2014/main" id="{34CE5870-3249-41D0-9661-284348C70D81}"/>
              </a:ext>
            </a:extLst>
          </p:cNvPr>
          <p:cNvSpPr txBox="1"/>
          <p:nvPr/>
        </p:nvSpPr>
        <p:spPr>
          <a:xfrm>
            <a:off x="0" y="228600"/>
            <a:ext cx="6858000" cy="76944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4400" b="1" dirty="0">
                <a:solidFill>
                  <a:schemeClr val="bg1"/>
                </a:solidFill>
                <a:latin typeface="+mn-lt"/>
              </a:rPr>
              <a:t>NORTHERN MICHIGAN</a:t>
            </a:r>
          </a:p>
        </p:txBody>
      </p:sp>
      <p:pic>
        <p:nvPicPr>
          <p:cNvPr id="12" name="Picture 11">
            <a:extLst>
              <a:ext uri="{FF2B5EF4-FFF2-40B4-BE49-F238E27FC236}">
                <a16:creationId xmlns:a16="http://schemas.microsoft.com/office/drawing/2014/main" id="{8FEDA952-116F-4221-B92D-10243AFA50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54955" y="2962196"/>
            <a:ext cx="1830886" cy="752085"/>
          </a:xfrm>
          <a:prstGeom prst="rect">
            <a:avLst/>
          </a:prstGeom>
        </p:spPr>
      </p:pic>
      <p:pic>
        <p:nvPicPr>
          <p:cNvPr id="16" name="Picture 15">
            <a:extLst>
              <a:ext uri="{FF2B5EF4-FFF2-40B4-BE49-F238E27FC236}">
                <a16:creationId xmlns:a16="http://schemas.microsoft.com/office/drawing/2014/main" id="{95D00A15-97C4-4DAF-B1DD-099B901A7B3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20708" y="7106386"/>
            <a:ext cx="1751406" cy="904140"/>
          </a:xfrm>
          <a:prstGeom prst="rect">
            <a:avLst/>
          </a:prstGeom>
        </p:spPr>
      </p:pic>
      <p:pic>
        <p:nvPicPr>
          <p:cNvPr id="4" name="Picture 3">
            <a:extLst>
              <a:ext uri="{FF2B5EF4-FFF2-40B4-BE49-F238E27FC236}">
                <a16:creationId xmlns:a16="http://schemas.microsoft.com/office/drawing/2014/main" id="{649A2420-E5C6-3F1A-E7B0-6FBFA98B9EA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38623" y="3877895"/>
            <a:ext cx="1933491" cy="971901"/>
          </a:xfrm>
          <a:prstGeom prst="rect">
            <a:avLst/>
          </a:prstGeom>
        </p:spPr>
      </p:pic>
    </p:spTree>
    <p:extLst>
      <p:ext uri="{BB962C8B-B14F-4D97-AF65-F5344CB8AC3E}">
        <p14:creationId xmlns:p14="http://schemas.microsoft.com/office/powerpoint/2010/main" val="1976760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2691A2-DD3D-4804-BEC3-DF4A5744EC52}"/>
              </a:ext>
            </a:extLst>
          </p:cNvPr>
          <p:cNvSpPr txBox="1"/>
          <p:nvPr/>
        </p:nvSpPr>
        <p:spPr>
          <a:xfrm>
            <a:off x="0" y="228600"/>
            <a:ext cx="6858000" cy="76944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4400" b="1" dirty="0">
                <a:solidFill>
                  <a:schemeClr val="bg1"/>
                </a:solidFill>
                <a:latin typeface="+mn-lt"/>
              </a:rPr>
              <a:t>NORTHERN MICHIGAN</a:t>
            </a:r>
          </a:p>
        </p:txBody>
      </p:sp>
      <p:pic>
        <p:nvPicPr>
          <p:cNvPr id="5" name="Picture 4">
            <a:extLst>
              <a:ext uri="{FF2B5EF4-FFF2-40B4-BE49-F238E27FC236}">
                <a16:creationId xmlns:a16="http://schemas.microsoft.com/office/drawing/2014/main" id="{F12C2102-ED69-4B03-89DA-5B04AABE10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4800" y="1026971"/>
            <a:ext cx="2667000" cy="1106629"/>
          </a:xfrm>
          <a:prstGeom prst="rect">
            <a:avLst/>
          </a:prstGeom>
        </p:spPr>
      </p:pic>
      <p:pic>
        <p:nvPicPr>
          <p:cNvPr id="8" name="Picture 7">
            <a:extLst>
              <a:ext uri="{FF2B5EF4-FFF2-40B4-BE49-F238E27FC236}">
                <a16:creationId xmlns:a16="http://schemas.microsoft.com/office/drawing/2014/main" id="{3EA724C4-0AE4-7D73-889B-43EC0781E5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998041"/>
            <a:ext cx="6196800" cy="7390800"/>
          </a:xfrm>
          <a:prstGeom prst="rect">
            <a:avLst/>
          </a:prstGeom>
        </p:spPr>
      </p:pic>
      <p:sp>
        <p:nvSpPr>
          <p:cNvPr id="2" name="Rectangle 1">
            <a:extLst>
              <a:ext uri="{FF2B5EF4-FFF2-40B4-BE49-F238E27FC236}">
                <a16:creationId xmlns:a16="http://schemas.microsoft.com/office/drawing/2014/main" id="{907D4A52-D74F-F782-A889-A02E35F5F1EA}"/>
              </a:ext>
            </a:extLst>
          </p:cNvPr>
          <p:cNvSpPr/>
          <p:nvPr/>
        </p:nvSpPr>
        <p:spPr>
          <a:xfrm>
            <a:off x="4954137" y="4237630"/>
            <a:ext cx="757451" cy="3889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1815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530200-184C-45F2-9387-DFC7B46D1E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92" y="-84368"/>
            <a:ext cx="5662543" cy="5570768"/>
          </a:xfrm>
          <a:prstGeom prst="rect">
            <a:avLst/>
          </a:prstGeom>
        </p:spPr>
      </p:pic>
      <p:cxnSp>
        <p:nvCxnSpPr>
          <p:cNvPr id="7" name="Straight Connector 6">
            <a:extLst>
              <a:ext uri="{FF2B5EF4-FFF2-40B4-BE49-F238E27FC236}">
                <a16:creationId xmlns:a16="http://schemas.microsoft.com/office/drawing/2014/main" id="{13363698-7EFF-4465-96E4-FF47BCD71B68}"/>
              </a:ext>
            </a:extLst>
          </p:cNvPr>
          <p:cNvCxnSpPr/>
          <p:nvPr/>
        </p:nvCxnSpPr>
        <p:spPr>
          <a:xfrm>
            <a:off x="0" y="5486400"/>
            <a:ext cx="6858000" cy="0"/>
          </a:xfrm>
          <a:prstGeom prst="line">
            <a:avLst/>
          </a:prstGeom>
        </p:spPr>
        <p:style>
          <a:lnRef idx="3">
            <a:schemeClr val="dk1"/>
          </a:lnRef>
          <a:fillRef idx="0">
            <a:schemeClr val="dk1"/>
          </a:fillRef>
          <a:effectRef idx="2">
            <a:schemeClr val="dk1"/>
          </a:effectRef>
          <a:fontRef idx="minor">
            <a:schemeClr val="tx1"/>
          </a:fontRef>
        </p:style>
      </p:cxnSp>
      <p:pic>
        <p:nvPicPr>
          <p:cNvPr id="20" name="Picture 19">
            <a:extLst>
              <a:ext uri="{FF2B5EF4-FFF2-40B4-BE49-F238E27FC236}">
                <a16:creationId xmlns:a16="http://schemas.microsoft.com/office/drawing/2014/main" id="{08C015E3-0B2B-4309-9692-56D21B848647}"/>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729340" y="3886200"/>
            <a:ext cx="690546" cy="739660"/>
          </a:xfrm>
          <a:prstGeom prst="rect">
            <a:avLst/>
          </a:prstGeom>
        </p:spPr>
      </p:pic>
      <p:pic>
        <p:nvPicPr>
          <p:cNvPr id="21" name="Picture 20">
            <a:extLst>
              <a:ext uri="{FF2B5EF4-FFF2-40B4-BE49-F238E27FC236}">
                <a16:creationId xmlns:a16="http://schemas.microsoft.com/office/drawing/2014/main" id="{FB9B0CB4-2351-43B2-A418-F2D473FBF8AC}"/>
              </a:ext>
            </a:extLst>
          </p:cNvPr>
          <p:cNvPicPr>
            <a:picLocks noChangeAspect="1"/>
          </p:cNvPicPr>
          <p:nvPr/>
        </p:nvPicPr>
        <p:blipFill rotWithShape="1">
          <a:blip r:embed="rId5"/>
          <a:srcRect l="23528" t="16451" r="65983" b="64951"/>
          <a:stretch/>
        </p:blipFill>
        <p:spPr>
          <a:xfrm>
            <a:off x="5729340" y="1849906"/>
            <a:ext cx="741690" cy="677321"/>
          </a:xfrm>
          <a:prstGeom prst="rect">
            <a:avLst/>
          </a:prstGeom>
        </p:spPr>
      </p:pic>
      <p:sp>
        <p:nvSpPr>
          <p:cNvPr id="22" name="TextBox 21">
            <a:extLst>
              <a:ext uri="{FF2B5EF4-FFF2-40B4-BE49-F238E27FC236}">
                <a16:creationId xmlns:a16="http://schemas.microsoft.com/office/drawing/2014/main" id="{2E0E7163-876D-4AF3-9FD9-0962CA82C740}"/>
              </a:ext>
            </a:extLst>
          </p:cNvPr>
          <p:cNvSpPr txBox="1"/>
          <p:nvPr/>
        </p:nvSpPr>
        <p:spPr>
          <a:xfrm>
            <a:off x="5311405" y="4924513"/>
            <a:ext cx="1526415" cy="447333"/>
          </a:xfrm>
          <a:prstGeom prst="rect">
            <a:avLst/>
          </a:prstGeom>
          <a:noFill/>
        </p:spPr>
        <p:txBody>
          <a:bodyPr wrap="square" rtlCol="0">
            <a:spAutoFit/>
          </a:bodyPr>
          <a:lstStyle/>
          <a:p>
            <a:pPr algn="ctr"/>
            <a:r>
              <a:rPr lang="en-US" sz="1200" b="1" dirty="0">
                <a:latin typeface="+mj-lt"/>
              </a:rPr>
              <a:t>STREAMING ONLINE</a:t>
            </a:r>
          </a:p>
          <a:p>
            <a:pPr algn="ctr"/>
            <a:r>
              <a:rPr lang="en-US" sz="1200" b="1" dirty="0">
                <a:latin typeface="+mj-lt"/>
              </a:rPr>
              <a:t>www.rock105.fm</a:t>
            </a:r>
            <a:endParaRPr lang="en-US" sz="1200" b="1" dirty="0">
              <a:solidFill>
                <a:srgbClr val="FF0000"/>
              </a:solidFill>
              <a:latin typeface="+mj-lt"/>
            </a:endParaRPr>
          </a:p>
        </p:txBody>
      </p:sp>
      <p:pic>
        <p:nvPicPr>
          <p:cNvPr id="24" name="Picture 23">
            <a:extLst>
              <a:ext uri="{FF2B5EF4-FFF2-40B4-BE49-F238E27FC236}">
                <a16:creationId xmlns:a16="http://schemas.microsoft.com/office/drawing/2014/main" id="{B582782F-A17A-4FC0-876E-9D595CE51C63}"/>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29340" y="2514600"/>
            <a:ext cx="741690" cy="604302"/>
          </a:xfrm>
          <a:prstGeom prst="rect">
            <a:avLst/>
          </a:prstGeom>
        </p:spPr>
      </p:pic>
      <p:pic>
        <p:nvPicPr>
          <p:cNvPr id="25" name="Picture 24">
            <a:extLst>
              <a:ext uri="{FF2B5EF4-FFF2-40B4-BE49-F238E27FC236}">
                <a16:creationId xmlns:a16="http://schemas.microsoft.com/office/drawing/2014/main" id="{08E3D475-8895-4A4F-9D00-6573C0F817F2}"/>
              </a:ext>
            </a:extLst>
          </p:cNvPr>
          <p:cNvPicPr>
            <a:picLocks noChangeAspect="1"/>
          </p:cNvPicPr>
          <p:nvPr/>
        </p:nvPicPr>
        <p:blipFill>
          <a:blip r:embed="rId8" cstate="print">
            <a:clrChange>
              <a:clrFrom>
                <a:srgbClr val="FFFFFD"/>
              </a:clrFrom>
              <a:clrTo>
                <a:srgbClr val="FFFFFD">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780484" y="3124200"/>
            <a:ext cx="639402" cy="592096"/>
          </a:xfrm>
          <a:prstGeom prst="rect">
            <a:avLst/>
          </a:prstGeom>
        </p:spPr>
      </p:pic>
      <p:sp>
        <p:nvSpPr>
          <p:cNvPr id="17" name="TextBox 16">
            <a:extLst>
              <a:ext uri="{FF2B5EF4-FFF2-40B4-BE49-F238E27FC236}">
                <a16:creationId xmlns:a16="http://schemas.microsoft.com/office/drawing/2014/main" id="{1D376191-E249-41E9-B7A7-938F572F2B02}"/>
              </a:ext>
            </a:extLst>
          </p:cNvPr>
          <p:cNvSpPr txBox="1"/>
          <p:nvPr/>
        </p:nvSpPr>
        <p:spPr>
          <a:xfrm>
            <a:off x="115009" y="6347167"/>
            <a:ext cx="6627981" cy="2062103"/>
          </a:xfrm>
          <a:prstGeom prst="rect">
            <a:avLst/>
          </a:prstGeom>
          <a:noFill/>
        </p:spPr>
        <p:txBody>
          <a:bodyPr wrap="square" rtlCol="0">
            <a:spAutoFit/>
          </a:bodyPr>
          <a:lstStyle/>
          <a:p>
            <a:r>
              <a:rPr lang="en-US" sz="1600" b="1" dirty="0">
                <a:solidFill>
                  <a:srgbClr val="FF0000"/>
                </a:solidFill>
                <a:effectLst>
                  <a:outerShdw blurRad="38100" dist="38100" dir="2700000" algn="tl">
                    <a:srgbClr val="000000">
                      <a:alpha val="43137"/>
                    </a:srgbClr>
                  </a:outerShdw>
                </a:effectLst>
              </a:rPr>
              <a:t>ROCK 105/95.5 Targets Adults 18-49</a:t>
            </a:r>
          </a:p>
          <a:p>
            <a:pPr marL="171450" indent="-171450">
              <a:buFont typeface="Arial" panose="020B0604020202020204" pitchFamily="34" charset="0"/>
              <a:buChar char="•"/>
            </a:pPr>
            <a:r>
              <a:rPr lang="en-US" sz="1200" dirty="0"/>
              <a:t>Multi Generation audience appreciate rock anthems from back in the day and new music that’s here to stay</a:t>
            </a:r>
          </a:p>
          <a:p>
            <a:pPr marL="171450" indent="-171450">
              <a:buFont typeface="Arial" panose="020B0604020202020204" pitchFamily="34" charset="0"/>
              <a:buChar char="•"/>
            </a:pPr>
            <a:r>
              <a:rPr lang="en-US" sz="1200" dirty="0"/>
              <a:t>Spending Demo- Consumers that listen are in the “age of acquisition” and are investing in their futures</a:t>
            </a:r>
          </a:p>
          <a:p>
            <a:r>
              <a:rPr lang="en-US" sz="1600" b="1" dirty="0">
                <a:solidFill>
                  <a:srgbClr val="FF0000"/>
                </a:solidFill>
                <a:effectLst>
                  <a:outerShdw blurRad="38100" dist="38100" dir="2700000" algn="tl">
                    <a:srgbClr val="000000">
                      <a:alpha val="43137"/>
                    </a:srgbClr>
                  </a:outerShdw>
                </a:effectLst>
              </a:rPr>
              <a:t>ROCK 105/95.5 Builds Brand Awareness &amp; Loyalty for your business</a:t>
            </a:r>
          </a:p>
          <a:p>
            <a:pPr marL="171450" indent="-171450">
              <a:buFont typeface="Arial" panose="020B0604020202020204" pitchFamily="34" charset="0"/>
              <a:buChar char="•"/>
            </a:pPr>
            <a:r>
              <a:rPr lang="en-US" sz="1200" dirty="0"/>
              <a:t>Active Lifestyle / Active Consumer</a:t>
            </a:r>
          </a:p>
          <a:p>
            <a:pPr marL="171450" indent="-171450">
              <a:buFont typeface="Arial" panose="020B0604020202020204" pitchFamily="34" charset="0"/>
              <a:buChar char="•"/>
            </a:pPr>
            <a:r>
              <a:rPr lang="en-US" sz="1200" dirty="0"/>
              <a:t>Consumers that listen to ROCK 105/95.5 are engaged in the relevant content between the songs, the on-air personalities plus social media engagement.</a:t>
            </a:r>
          </a:p>
          <a:p>
            <a:endParaRPr lang="en-US" sz="1200" dirty="0"/>
          </a:p>
        </p:txBody>
      </p:sp>
      <p:sp>
        <p:nvSpPr>
          <p:cNvPr id="27" name="TextBox 26">
            <a:extLst>
              <a:ext uri="{FF2B5EF4-FFF2-40B4-BE49-F238E27FC236}">
                <a16:creationId xmlns:a16="http://schemas.microsoft.com/office/drawing/2014/main" id="{4AE09885-AF6B-4D41-AC79-0CDBC56F7EC1}"/>
              </a:ext>
            </a:extLst>
          </p:cNvPr>
          <p:cNvSpPr txBox="1"/>
          <p:nvPr/>
        </p:nvSpPr>
        <p:spPr>
          <a:xfrm>
            <a:off x="228600" y="5393158"/>
            <a:ext cx="6400801" cy="961802"/>
          </a:xfrm>
          <a:prstGeom prst="rect">
            <a:avLst/>
          </a:prstGeom>
          <a:noFill/>
        </p:spPr>
        <p:txBody>
          <a:bodyPr wrap="square" numCol="3" rtlCol="0">
            <a:spAutoFit/>
          </a:bodyPr>
          <a:lstStyle/>
          <a:p>
            <a:pPr algn="ctr"/>
            <a:endParaRPr lang="en-US" sz="1050" dirty="0">
              <a:cs typeface="Arial" panose="020B0604020202020204" pitchFamily="34" charset="0"/>
            </a:endParaRPr>
          </a:p>
          <a:p>
            <a:pPr algn="ctr"/>
            <a:r>
              <a:rPr lang="en-US" sz="1050" dirty="0">
                <a:cs typeface="Arial" panose="020B0604020202020204" pitchFamily="34" charset="0"/>
              </a:rPr>
              <a:t>GRAND TRAVERSE </a:t>
            </a:r>
          </a:p>
          <a:p>
            <a:pPr algn="ctr"/>
            <a:r>
              <a:rPr lang="en-US" sz="1050" dirty="0">
                <a:cs typeface="Arial" panose="020B0604020202020204" pitchFamily="34" charset="0"/>
              </a:rPr>
              <a:t>REGION</a:t>
            </a:r>
          </a:p>
          <a:p>
            <a:pPr algn="ctr"/>
            <a:r>
              <a:rPr lang="en-US" sz="1400" b="1" dirty="0">
                <a:solidFill>
                  <a:srgbClr val="FF0000"/>
                </a:solidFill>
                <a:cs typeface="Arial" panose="020B0604020202020204" pitchFamily="34" charset="0"/>
              </a:rPr>
              <a:t>WGFE 95.5</a:t>
            </a:r>
          </a:p>
          <a:p>
            <a:pPr algn="ctr"/>
            <a:endParaRPr lang="en-US" sz="1050" dirty="0">
              <a:cs typeface="Arial" panose="020B0604020202020204" pitchFamily="34" charset="0"/>
            </a:endParaRPr>
          </a:p>
          <a:p>
            <a:pPr algn="ctr"/>
            <a:endParaRPr lang="en-US" sz="1050" dirty="0">
              <a:cs typeface="Arial" panose="020B0604020202020204" pitchFamily="34" charset="0"/>
            </a:endParaRPr>
          </a:p>
          <a:p>
            <a:pPr algn="ctr"/>
            <a:r>
              <a:rPr lang="en-US" sz="1050" dirty="0">
                <a:cs typeface="Arial" panose="020B0604020202020204" pitchFamily="34" charset="0"/>
              </a:rPr>
              <a:t>PETOSEKY, GAYLORD, CHARLEVOIX, </a:t>
            </a:r>
          </a:p>
          <a:p>
            <a:pPr algn="ctr"/>
            <a:r>
              <a:rPr lang="en-US" sz="1050" dirty="0">
                <a:cs typeface="Arial" panose="020B0604020202020204" pitchFamily="34" charset="0"/>
              </a:rPr>
              <a:t>STRAITS AREA</a:t>
            </a:r>
          </a:p>
          <a:p>
            <a:pPr algn="ctr"/>
            <a:r>
              <a:rPr lang="en-US" sz="1400" b="1" dirty="0">
                <a:solidFill>
                  <a:srgbClr val="FF0000"/>
                </a:solidFill>
                <a:cs typeface="Arial" panose="020B0604020202020204" pitchFamily="34" charset="0"/>
              </a:rPr>
              <a:t>WGFM 105.1</a:t>
            </a:r>
          </a:p>
          <a:p>
            <a:pPr algn="ctr"/>
            <a:endParaRPr lang="en-US" sz="1050" dirty="0">
              <a:cs typeface="Arial" panose="020B0604020202020204" pitchFamily="34" charset="0"/>
            </a:endParaRPr>
          </a:p>
          <a:p>
            <a:pPr algn="ctr"/>
            <a:endParaRPr lang="en-US" sz="1050" dirty="0">
              <a:cs typeface="Arial" panose="020B0604020202020204" pitchFamily="34" charset="0"/>
            </a:endParaRPr>
          </a:p>
          <a:p>
            <a:pPr algn="ctr"/>
            <a:endParaRPr lang="en-US" sz="500" dirty="0">
              <a:cs typeface="Arial" panose="020B0604020202020204" pitchFamily="34" charset="0"/>
            </a:endParaRPr>
          </a:p>
          <a:p>
            <a:pPr algn="ctr"/>
            <a:r>
              <a:rPr lang="en-US" sz="1050" dirty="0">
                <a:cs typeface="Arial" panose="020B0604020202020204" pitchFamily="34" charset="0"/>
              </a:rPr>
              <a:t>ALPENA</a:t>
            </a:r>
            <a:endParaRPr lang="en-US" sz="1100" b="1" dirty="0">
              <a:solidFill>
                <a:srgbClr val="FF0000"/>
              </a:solidFill>
              <a:cs typeface="Arial" panose="020B0604020202020204" pitchFamily="34" charset="0"/>
            </a:endParaRPr>
          </a:p>
          <a:p>
            <a:pPr algn="ctr"/>
            <a:r>
              <a:rPr lang="en-US" sz="1400" b="1" dirty="0">
                <a:solidFill>
                  <a:srgbClr val="FF0000"/>
                </a:solidFill>
                <a:cs typeface="Arial" panose="020B0604020202020204" pitchFamily="34" charset="0"/>
              </a:rPr>
              <a:t>WGFM 103.7</a:t>
            </a:r>
            <a:endParaRPr lang="en-US" sz="1400" dirty="0"/>
          </a:p>
        </p:txBody>
      </p:sp>
      <p:cxnSp>
        <p:nvCxnSpPr>
          <p:cNvPr id="29" name="Straight Connector 28">
            <a:extLst>
              <a:ext uri="{FF2B5EF4-FFF2-40B4-BE49-F238E27FC236}">
                <a16:creationId xmlns:a16="http://schemas.microsoft.com/office/drawing/2014/main" id="{439A0689-77BE-402B-8930-311B919101AC}"/>
              </a:ext>
            </a:extLst>
          </p:cNvPr>
          <p:cNvCxnSpPr/>
          <p:nvPr/>
        </p:nvCxnSpPr>
        <p:spPr>
          <a:xfrm>
            <a:off x="0" y="6248400"/>
            <a:ext cx="6858000" cy="0"/>
          </a:xfrm>
          <a:prstGeom prst="line">
            <a:avLst/>
          </a:prstGeom>
        </p:spPr>
        <p:style>
          <a:lnRef idx="3">
            <a:schemeClr val="dk1"/>
          </a:lnRef>
          <a:fillRef idx="0">
            <a:schemeClr val="dk1"/>
          </a:fillRef>
          <a:effectRef idx="2">
            <a:schemeClr val="dk1"/>
          </a:effectRef>
          <a:fontRef idx="minor">
            <a:schemeClr val="tx1"/>
          </a:fontRef>
        </p:style>
      </p:cxnSp>
      <p:pic>
        <p:nvPicPr>
          <p:cNvPr id="13" name="Picture 12">
            <a:extLst>
              <a:ext uri="{FF2B5EF4-FFF2-40B4-BE49-F238E27FC236}">
                <a16:creationId xmlns:a16="http://schemas.microsoft.com/office/drawing/2014/main" id="{F71C3A30-CBE4-4C0D-866F-C1880FA3032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88438" y="389256"/>
            <a:ext cx="2341421" cy="961801"/>
          </a:xfrm>
          <a:prstGeom prst="rect">
            <a:avLst/>
          </a:prstGeom>
        </p:spPr>
      </p:pic>
    </p:spTree>
    <p:extLst>
      <p:ext uri="{BB962C8B-B14F-4D97-AF65-F5344CB8AC3E}">
        <p14:creationId xmlns:p14="http://schemas.microsoft.com/office/powerpoint/2010/main" val="2801678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CA47A93-7FAA-407A-AD59-A6ACDD744E24}"/>
              </a:ext>
            </a:extLst>
          </p:cNvPr>
          <p:cNvSpPr/>
          <p:nvPr/>
        </p:nvSpPr>
        <p:spPr>
          <a:xfrm>
            <a:off x="17700" y="3838054"/>
            <a:ext cx="3973206" cy="1523494"/>
          </a:xfrm>
          <a:prstGeom prst="rect">
            <a:avLst/>
          </a:prstGeom>
          <a:noFill/>
          <a:ln>
            <a:noFill/>
          </a:ln>
        </p:spPr>
        <p:txBody>
          <a:bodyPr wrap="square" lIns="91440" tIns="45720" rIns="91440" bIns="45720">
            <a:spAutoFit/>
          </a:bodyPr>
          <a:lstStyle/>
          <a:p>
            <a:endParaRPr lang="en-US" b="1" dirty="0">
              <a:ln w="0"/>
              <a:effectLst>
                <a:outerShdw blurRad="38100" dist="19050" dir="2700000" algn="tl" rotWithShape="0">
                  <a:schemeClr val="dk1">
                    <a:alpha val="40000"/>
                  </a:schemeClr>
                </a:outerShdw>
              </a:effectLst>
              <a:latin typeface="Arial Narrow" panose="020B0606020202030204" pitchFamily="34" charset="0"/>
            </a:endParaRPr>
          </a:p>
          <a:p>
            <a:endParaRPr lang="en-US" sz="3600" b="1" cap="none" spc="0" dirty="0">
              <a:ln w="6600">
                <a:solidFill>
                  <a:schemeClr val="accent2"/>
                </a:solidFill>
                <a:prstDash val="solid"/>
              </a:ln>
              <a:effectLst>
                <a:outerShdw dist="38100" dir="2700000" algn="tl" rotWithShape="0">
                  <a:schemeClr val="accent2"/>
                </a:outerShdw>
              </a:effectLst>
              <a:latin typeface="Helv Children" panose="02000000000000000000" pitchFamily="50" charset="0"/>
            </a:endParaRPr>
          </a:p>
          <a:p>
            <a:endParaRPr lang="en-US" sz="1000" dirty="0">
              <a:ln w="0"/>
              <a:effectLst>
                <a:outerShdw blurRad="38100" dist="19050" dir="2700000" algn="tl" rotWithShape="0">
                  <a:schemeClr val="dk1">
                    <a:alpha val="40000"/>
                  </a:schemeClr>
                </a:outerShdw>
              </a:effectLst>
              <a:latin typeface="Arial Narrow" panose="020B0606020202030204" pitchFamily="34" charset="0"/>
            </a:endParaRPr>
          </a:p>
          <a:p>
            <a:r>
              <a:rPr lang="en-US" sz="900" dirty="0"/>
              <a:t> </a:t>
            </a:r>
          </a:p>
          <a:p>
            <a:endParaRPr lang="en-US" sz="1000" dirty="0">
              <a:latin typeface="Arial Narrow" panose="020B0606020202030204" pitchFamily="34" charset="0"/>
            </a:endParaRPr>
          </a:p>
          <a:p>
            <a:endParaRPr lang="en-US" sz="1000" dirty="0">
              <a:ln w="0"/>
              <a:effectLst>
                <a:outerShdw blurRad="38100" dist="19050" dir="2700000" algn="tl" rotWithShape="0">
                  <a:schemeClr val="dk1">
                    <a:alpha val="40000"/>
                  </a:schemeClr>
                </a:outerShdw>
              </a:effectLst>
              <a:latin typeface="Arial Narrow" panose="020B0606020202030204" pitchFamily="34" charset="0"/>
            </a:endParaRPr>
          </a:p>
        </p:txBody>
      </p:sp>
      <p:sp>
        <p:nvSpPr>
          <p:cNvPr id="24" name="TextBox 23">
            <a:extLst>
              <a:ext uri="{FF2B5EF4-FFF2-40B4-BE49-F238E27FC236}">
                <a16:creationId xmlns:a16="http://schemas.microsoft.com/office/drawing/2014/main" id="{E5BED114-0553-42AE-ADA8-A764A6647105}"/>
              </a:ext>
            </a:extLst>
          </p:cNvPr>
          <p:cNvSpPr txBox="1"/>
          <p:nvPr/>
        </p:nvSpPr>
        <p:spPr>
          <a:xfrm>
            <a:off x="91904" y="3733800"/>
            <a:ext cx="6836970" cy="800219"/>
          </a:xfrm>
          <a:prstGeom prst="rect">
            <a:avLst/>
          </a:prstGeom>
          <a:noFill/>
        </p:spPr>
        <p:txBody>
          <a:bodyPr wrap="square" numCol="4" rtlCol="0">
            <a:spAutoFit/>
          </a:bodyPr>
          <a:lstStyle/>
          <a:p>
            <a:r>
              <a:rPr lang="en-US" b="1" dirty="0"/>
              <a:t>CARTMAN </a:t>
            </a:r>
          </a:p>
          <a:p>
            <a:r>
              <a:rPr lang="en-US" sz="1400" dirty="0"/>
              <a:t>IN THE MORNINGS!</a:t>
            </a:r>
          </a:p>
          <a:p>
            <a:r>
              <a:rPr lang="en-US" sz="1400" dirty="0"/>
              <a:t>MON-FRI 6A-10A</a:t>
            </a:r>
          </a:p>
          <a:p>
            <a:r>
              <a:rPr lang="en-US" b="1" dirty="0"/>
              <a:t>ANNE CARLINI</a:t>
            </a:r>
          </a:p>
          <a:p>
            <a:r>
              <a:rPr lang="en-US" sz="1400" dirty="0"/>
              <a:t>MIDDAYS</a:t>
            </a:r>
          </a:p>
          <a:p>
            <a:r>
              <a:rPr lang="en-US" sz="1400" dirty="0"/>
              <a:t>MON-FRI 10A-3P</a:t>
            </a:r>
          </a:p>
          <a:p>
            <a:r>
              <a:rPr lang="en-US" b="1" dirty="0"/>
              <a:t>DAVE DORAN</a:t>
            </a:r>
          </a:p>
          <a:p>
            <a:r>
              <a:rPr lang="en-US" sz="1400" dirty="0"/>
              <a:t>A.K.A. DD</a:t>
            </a:r>
          </a:p>
          <a:p>
            <a:r>
              <a:rPr lang="en-US" sz="1400" dirty="0"/>
              <a:t>MON-FRI 3P-7P</a:t>
            </a:r>
          </a:p>
          <a:p>
            <a:r>
              <a:rPr lang="en-US" b="1" dirty="0"/>
              <a:t>GUY DARK</a:t>
            </a:r>
          </a:p>
          <a:p>
            <a:r>
              <a:rPr lang="en-US" sz="1400" dirty="0"/>
              <a:t>NIGHTS ON ROCK 105</a:t>
            </a:r>
          </a:p>
          <a:p>
            <a:r>
              <a:rPr lang="en-US" sz="1400" dirty="0"/>
              <a:t>MON-FRI 7P-MID</a:t>
            </a:r>
          </a:p>
        </p:txBody>
      </p:sp>
      <p:pic>
        <p:nvPicPr>
          <p:cNvPr id="3074" name="Picture 2">
            <a:extLst>
              <a:ext uri="{FF2B5EF4-FFF2-40B4-BE49-F238E27FC236}">
                <a16:creationId xmlns:a16="http://schemas.microsoft.com/office/drawing/2014/main" id="{E6EF8C88-E841-41D2-BAEB-D4A9EAD664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61" y="4745368"/>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50D744D2-FFFA-4F56-A749-BB6EB00382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691" y="4728730"/>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62D72705-5CE8-494C-ACC8-F3D77CAA7A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7839" y="4728730"/>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FF4831E2-4A41-4F05-BBC6-C8256E8E9C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8439" y="4728730"/>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BDF27DD1-BD16-4D17-ABF4-0CAB8453BC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9039" y="4724400"/>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a:extLst>
              <a:ext uri="{FF2B5EF4-FFF2-40B4-BE49-F238E27FC236}">
                <a16:creationId xmlns:a16="http://schemas.microsoft.com/office/drawing/2014/main" id="{27995B61-7D55-440E-8851-DBF0BCB92C4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43439" y="4763707"/>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a:extLst>
              <a:ext uri="{FF2B5EF4-FFF2-40B4-BE49-F238E27FC236}">
                <a16:creationId xmlns:a16="http://schemas.microsoft.com/office/drawing/2014/main" id="{0B285FBE-08D1-4173-8B75-732E27A924E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00909" y="4745368"/>
            <a:ext cx="857250" cy="8572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1" name="3ChartTopChart1">
            <a:extLst>
              <a:ext uri="{FF2B5EF4-FFF2-40B4-BE49-F238E27FC236}">
                <a16:creationId xmlns:a16="http://schemas.microsoft.com/office/drawing/2014/main" id="{3F1B64D7-3C14-4099-9979-929BDDEC7666}"/>
              </a:ext>
            </a:extLst>
          </p:cNvPr>
          <p:cNvGraphicFramePr>
            <a:graphicFrameLocks noGrp="1"/>
          </p:cNvGraphicFramePr>
          <p:nvPr>
            <p:extLst>
              <p:ext uri="{D42A27DB-BD31-4B8C-83A1-F6EECF244321}">
                <p14:modId xmlns:p14="http://schemas.microsoft.com/office/powerpoint/2010/main" val="2645035473"/>
              </p:ext>
            </p:extLst>
          </p:nvPr>
        </p:nvGraphicFramePr>
        <p:xfrm>
          <a:off x="54683" y="6358832"/>
          <a:ext cx="6970955" cy="2404168"/>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52" name="3ChartTopChart2">
            <a:extLst>
              <a:ext uri="{FF2B5EF4-FFF2-40B4-BE49-F238E27FC236}">
                <a16:creationId xmlns:a16="http://schemas.microsoft.com/office/drawing/2014/main" id="{B16459DA-F012-4666-863B-F04B7508309A}"/>
              </a:ext>
            </a:extLst>
          </p:cNvPr>
          <p:cNvGraphicFramePr>
            <a:graphicFrameLocks noGrp="1"/>
          </p:cNvGraphicFramePr>
          <p:nvPr>
            <p:extLst>
              <p:ext uri="{D42A27DB-BD31-4B8C-83A1-F6EECF244321}">
                <p14:modId xmlns:p14="http://schemas.microsoft.com/office/powerpoint/2010/main" val="158501028"/>
              </p:ext>
            </p:extLst>
          </p:nvPr>
        </p:nvGraphicFramePr>
        <p:xfrm>
          <a:off x="-61993" y="5715000"/>
          <a:ext cx="2215345" cy="1576717"/>
        </p:xfrm>
        <a:graphic>
          <a:graphicData uri="http://schemas.openxmlformats.org/drawingml/2006/chart">
            <c:chart xmlns:c="http://schemas.openxmlformats.org/drawingml/2006/chart" xmlns:r="http://schemas.openxmlformats.org/officeDocument/2006/relationships" r:id="rId10"/>
          </a:graphicData>
        </a:graphic>
      </p:graphicFrame>
      <p:pic>
        <p:nvPicPr>
          <p:cNvPr id="8" name="Picture 7">
            <a:extLst>
              <a:ext uri="{FF2B5EF4-FFF2-40B4-BE49-F238E27FC236}">
                <a16:creationId xmlns:a16="http://schemas.microsoft.com/office/drawing/2014/main" id="{FFD20ED2-A007-4FE6-89BE-C7451E9A281C}"/>
              </a:ext>
            </a:extLst>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91494" y="263682"/>
            <a:ext cx="1415324" cy="2020935"/>
          </a:xfrm>
          <a:prstGeom prst="rect">
            <a:avLst/>
          </a:prstGeom>
        </p:spPr>
      </p:pic>
      <p:pic>
        <p:nvPicPr>
          <p:cNvPr id="14" name="Picture 13">
            <a:extLst>
              <a:ext uri="{FF2B5EF4-FFF2-40B4-BE49-F238E27FC236}">
                <a16:creationId xmlns:a16="http://schemas.microsoft.com/office/drawing/2014/main" id="{0A61AE77-20FD-4B25-92D8-ACB68607729F}"/>
              </a:ext>
            </a:extLst>
          </p:cNvPr>
          <p:cNvPicPr>
            <a:picLocks noChangeAspect="1"/>
          </p:cNvPicPr>
          <p:nvPr/>
        </p:nvPicPr>
        <p:blipFill rotWithShape="1">
          <a:blip r:embed="rId12">
            <a:clrChange>
              <a:clrFrom>
                <a:srgbClr val="010002"/>
              </a:clrFrom>
              <a:clrTo>
                <a:srgbClr val="010002">
                  <a:alpha val="0"/>
                </a:srgbClr>
              </a:clrTo>
            </a:clrChange>
            <a:extLst>
              <a:ext uri="{28A0092B-C50C-407E-A947-70E740481C1C}">
                <a14:useLocalDpi xmlns:a14="http://schemas.microsoft.com/office/drawing/2010/main" val="0"/>
              </a:ext>
            </a:extLst>
          </a:blip>
          <a:srcRect l="22471" t="6954" r="22881" b="35848"/>
          <a:stretch/>
        </p:blipFill>
        <p:spPr>
          <a:xfrm>
            <a:off x="3124200" y="586411"/>
            <a:ext cx="2089349" cy="2348981"/>
          </a:xfrm>
          <a:prstGeom prst="rect">
            <a:avLst/>
          </a:prstGeom>
        </p:spPr>
      </p:pic>
      <p:pic>
        <p:nvPicPr>
          <p:cNvPr id="12" name="Picture 11">
            <a:extLst>
              <a:ext uri="{FF2B5EF4-FFF2-40B4-BE49-F238E27FC236}">
                <a16:creationId xmlns:a16="http://schemas.microsoft.com/office/drawing/2014/main" id="{974775A4-6FA0-443C-829B-FACD53E994E6}"/>
              </a:ext>
            </a:extLst>
          </p:cNvPr>
          <p:cNvPicPr>
            <a:picLocks noChangeAspect="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08904" y="1251342"/>
            <a:ext cx="1351280" cy="2001646"/>
          </a:xfrm>
          <a:prstGeom prst="rect">
            <a:avLst/>
          </a:prstGeom>
        </p:spPr>
      </p:pic>
      <p:pic>
        <p:nvPicPr>
          <p:cNvPr id="46" name="Picture 45">
            <a:extLst>
              <a:ext uri="{FF2B5EF4-FFF2-40B4-BE49-F238E27FC236}">
                <a16:creationId xmlns:a16="http://schemas.microsoft.com/office/drawing/2014/main" id="{608DAEFA-0BD9-4696-90F0-BAEC1DFAB873}"/>
              </a:ext>
            </a:extLst>
          </p:cNvPr>
          <p:cNvPicPr>
            <a:picLocks noChangeAspect="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06720" y="1164449"/>
            <a:ext cx="1351280" cy="2032000"/>
          </a:xfrm>
          <a:prstGeom prst="rect">
            <a:avLst/>
          </a:prstGeom>
        </p:spPr>
      </p:pic>
      <p:sp>
        <p:nvSpPr>
          <p:cNvPr id="25" name="Explosion: 14 Points 24">
            <a:extLst>
              <a:ext uri="{FF2B5EF4-FFF2-40B4-BE49-F238E27FC236}">
                <a16:creationId xmlns:a16="http://schemas.microsoft.com/office/drawing/2014/main" id="{468F90C8-EC9A-467F-9491-6CE12222DF55}"/>
              </a:ext>
            </a:extLst>
          </p:cNvPr>
          <p:cNvSpPr/>
          <p:nvPr/>
        </p:nvSpPr>
        <p:spPr>
          <a:xfrm>
            <a:off x="-211265" y="1635123"/>
            <a:ext cx="4503851" cy="1608153"/>
          </a:xfrm>
          <a:prstGeom prst="irregularSeal2">
            <a:avLst/>
          </a:prstGeom>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dirty="0"/>
              <a:t>Northern Michigan’s ONLY Mainstream Rock Station</a:t>
            </a:r>
          </a:p>
        </p:txBody>
      </p:sp>
      <p:graphicFrame>
        <p:nvGraphicFramePr>
          <p:cNvPr id="58" name="3ChartTopChart3">
            <a:extLst>
              <a:ext uri="{FF2B5EF4-FFF2-40B4-BE49-F238E27FC236}">
                <a16:creationId xmlns:a16="http://schemas.microsoft.com/office/drawing/2014/main" id="{85E3ABF7-69B2-4AF8-86E0-67F0B652BB9E}"/>
              </a:ext>
            </a:extLst>
          </p:cNvPr>
          <p:cNvGraphicFramePr>
            <a:graphicFrameLocks noGrp="1"/>
          </p:cNvGraphicFramePr>
          <p:nvPr>
            <p:extLst>
              <p:ext uri="{D42A27DB-BD31-4B8C-83A1-F6EECF244321}">
                <p14:modId xmlns:p14="http://schemas.microsoft.com/office/powerpoint/2010/main" val="1609414065"/>
              </p:ext>
            </p:extLst>
          </p:nvPr>
        </p:nvGraphicFramePr>
        <p:xfrm>
          <a:off x="4508904" y="5715001"/>
          <a:ext cx="2419970" cy="1786844"/>
        </p:xfrm>
        <a:graphic>
          <a:graphicData uri="http://schemas.openxmlformats.org/drawingml/2006/chart">
            <c:chart xmlns:c="http://schemas.openxmlformats.org/drawingml/2006/chart" xmlns:r="http://schemas.openxmlformats.org/officeDocument/2006/relationships" r:id="rId15"/>
          </a:graphicData>
        </a:graphic>
      </p:graphicFrame>
      <p:sp>
        <p:nvSpPr>
          <p:cNvPr id="20" name="TextBox 19">
            <a:extLst>
              <a:ext uri="{FF2B5EF4-FFF2-40B4-BE49-F238E27FC236}">
                <a16:creationId xmlns:a16="http://schemas.microsoft.com/office/drawing/2014/main" id="{A69F9DAA-72C4-4035-8B0C-B02E30FA0905}"/>
              </a:ext>
            </a:extLst>
          </p:cNvPr>
          <p:cNvSpPr txBox="1"/>
          <p:nvPr/>
        </p:nvSpPr>
        <p:spPr>
          <a:xfrm>
            <a:off x="17701" y="2895600"/>
            <a:ext cx="6840300" cy="769441"/>
          </a:xfrm>
          <a:prstGeom prst="rect">
            <a:avLst/>
          </a:prstGeom>
          <a:solidFill>
            <a:schemeClr val="tx1"/>
          </a:solidFill>
        </p:spPr>
        <p:txBody>
          <a:bodyPr wrap="square" rtlCol="0">
            <a:spAutoFit/>
          </a:bodyPr>
          <a:lstStyle/>
          <a:p>
            <a:pPr algn="ctr"/>
            <a:r>
              <a:rPr lang="en-US" sz="3200" b="1" dirty="0">
                <a:ln w="6600">
                  <a:solidFill>
                    <a:schemeClr val="accent2"/>
                  </a:solidFill>
                  <a:prstDash val="solid"/>
                </a:ln>
                <a:solidFill>
                  <a:schemeClr val="bg1"/>
                </a:solidFill>
                <a:effectLst>
                  <a:outerShdw dist="38100" dir="2700000" algn="tl" rotWithShape="0">
                    <a:schemeClr val="accent2"/>
                  </a:outerShdw>
                </a:effectLst>
                <a:latin typeface="Helv Children" panose="02000000000000000000" pitchFamily="50" charset="0"/>
              </a:rPr>
              <a:t>WE’VE GOT PERSONALITY!</a:t>
            </a:r>
            <a:endParaRPr lang="en-US" sz="1400" b="1" dirty="0">
              <a:ln w="6600">
                <a:solidFill>
                  <a:schemeClr val="accent2"/>
                </a:solidFill>
                <a:prstDash val="solid"/>
              </a:ln>
              <a:solidFill>
                <a:schemeClr val="bg1"/>
              </a:solidFill>
              <a:effectLst>
                <a:outerShdw dist="38100" dir="2700000" algn="tl" rotWithShape="0">
                  <a:schemeClr val="accent2"/>
                </a:outerShdw>
              </a:effectLst>
              <a:latin typeface="Helv Children" panose="02000000000000000000" pitchFamily="50" charset="0"/>
            </a:endParaRPr>
          </a:p>
          <a:p>
            <a:pPr algn="ctr"/>
            <a:endParaRPr lang="en-US" sz="1200" b="1" dirty="0">
              <a:ln w="6600">
                <a:solidFill>
                  <a:schemeClr val="accent2"/>
                </a:solidFill>
                <a:prstDash val="solid"/>
              </a:ln>
              <a:solidFill>
                <a:schemeClr val="bg1"/>
              </a:solidFill>
              <a:effectLst>
                <a:outerShdw dist="38100" dir="2700000" algn="tl" rotWithShape="0">
                  <a:schemeClr val="accent2"/>
                </a:outerShdw>
              </a:effectLst>
              <a:latin typeface="Helv Children" panose="02000000000000000000" pitchFamily="50" charset="0"/>
            </a:endParaRPr>
          </a:p>
        </p:txBody>
      </p:sp>
      <p:pic>
        <p:nvPicPr>
          <p:cNvPr id="22" name="Picture 21">
            <a:extLst>
              <a:ext uri="{FF2B5EF4-FFF2-40B4-BE49-F238E27FC236}">
                <a16:creationId xmlns:a16="http://schemas.microsoft.com/office/drawing/2014/main" id="{156F0A5C-9032-4AFA-92E0-2EB3DF35DDE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44943" y="417675"/>
            <a:ext cx="2893496" cy="1188580"/>
          </a:xfrm>
          <a:prstGeom prst="rect">
            <a:avLst/>
          </a:prstGeom>
        </p:spPr>
      </p:pic>
    </p:spTree>
    <p:extLst>
      <p:ext uri="{BB962C8B-B14F-4D97-AF65-F5344CB8AC3E}">
        <p14:creationId xmlns:p14="http://schemas.microsoft.com/office/powerpoint/2010/main" val="918124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292BDF-1E95-E3B6-E63E-EDA060F8D6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48" y="119249"/>
            <a:ext cx="5292157" cy="5239964"/>
          </a:xfrm>
          <a:prstGeom prst="rect">
            <a:avLst/>
          </a:prstGeom>
        </p:spPr>
      </p:pic>
      <p:grpSp>
        <p:nvGrpSpPr>
          <p:cNvPr id="7" name="Group 6">
            <a:extLst>
              <a:ext uri="{FF2B5EF4-FFF2-40B4-BE49-F238E27FC236}">
                <a16:creationId xmlns:a16="http://schemas.microsoft.com/office/drawing/2014/main" id="{699D61CB-01EB-4449-BD72-40ED66F9C2D5}"/>
              </a:ext>
            </a:extLst>
          </p:cNvPr>
          <p:cNvGrpSpPr/>
          <p:nvPr/>
        </p:nvGrpSpPr>
        <p:grpSpPr>
          <a:xfrm>
            <a:off x="4608443" y="1640192"/>
            <a:ext cx="2286000" cy="1815882"/>
            <a:chOff x="4572000" y="2033587"/>
            <a:chExt cx="2286000" cy="1815882"/>
          </a:xfrm>
        </p:grpSpPr>
        <p:sp>
          <p:nvSpPr>
            <p:cNvPr id="6" name="TextBox 5">
              <a:extLst>
                <a:ext uri="{FF2B5EF4-FFF2-40B4-BE49-F238E27FC236}">
                  <a16:creationId xmlns:a16="http://schemas.microsoft.com/office/drawing/2014/main" id="{5AF01233-1E38-46C6-A977-9B3C076D8AD1}"/>
                </a:ext>
              </a:extLst>
            </p:cNvPr>
            <p:cNvSpPr txBox="1"/>
            <p:nvPr/>
          </p:nvSpPr>
          <p:spPr>
            <a:xfrm>
              <a:off x="4572000" y="2033587"/>
              <a:ext cx="2286000" cy="1815882"/>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Grand Traverse Area</a:t>
              </a:r>
            </a:p>
            <a:p>
              <a:pPr algn="ctr"/>
              <a:r>
                <a:rPr lang="en-US" sz="1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WGFN</a:t>
              </a:r>
            </a:p>
            <a:p>
              <a:pPr algn="ctr"/>
              <a:r>
                <a:rPr lang="en-US" sz="1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98.1</a:t>
              </a:r>
            </a:p>
            <a:p>
              <a:pPr algn="ctr"/>
              <a:endParaRPr lang="en-US" sz="1400" dirty="0">
                <a:latin typeface="Arial" panose="020B0604020202020204" pitchFamily="34" charset="0"/>
                <a:cs typeface="Arial" panose="020B0604020202020204" pitchFamily="34" charset="0"/>
              </a:endParaRPr>
            </a:p>
            <a:p>
              <a:pPr algn="ctr"/>
              <a:r>
                <a:rPr lang="en-US" sz="1400" dirty="0">
                  <a:latin typeface="Arial" panose="020B0604020202020204" pitchFamily="34" charset="0"/>
                  <a:cs typeface="Arial" panose="020B0604020202020204" pitchFamily="34" charset="0"/>
                </a:rPr>
                <a:t>Straits Area</a:t>
              </a:r>
            </a:p>
            <a:p>
              <a:pPr algn="ctr"/>
              <a:r>
                <a:rPr lang="en-US" sz="1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WWSS</a:t>
              </a:r>
            </a:p>
            <a:p>
              <a:pPr algn="ctr"/>
              <a:r>
                <a:rPr lang="en-US" sz="1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95.3</a:t>
              </a:r>
            </a:p>
            <a:p>
              <a:pPr algn="ctr"/>
              <a:endParaRPr lang="en-US" sz="1400" dirty="0">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793CC0C7-AE4A-48D7-88D5-56EC95993290}"/>
                </a:ext>
              </a:extLst>
            </p:cNvPr>
            <p:cNvCxnSpPr>
              <a:cxnSpLocks/>
            </p:cNvCxnSpPr>
            <p:nvPr/>
          </p:nvCxnSpPr>
          <p:spPr>
            <a:xfrm>
              <a:off x="5205332" y="2795587"/>
              <a:ext cx="1043068"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DB9D3CA9-0632-4A2B-9B4F-DDFC27C800E3}"/>
                </a:ext>
              </a:extLst>
            </p:cNvPr>
            <p:cNvCxnSpPr>
              <a:cxnSpLocks/>
            </p:cNvCxnSpPr>
            <p:nvPr/>
          </p:nvCxnSpPr>
          <p:spPr>
            <a:xfrm>
              <a:off x="5193466" y="3657600"/>
              <a:ext cx="1043068" cy="0"/>
            </a:xfrm>
            <a:prstGeom prst="line">
              <a:avLst/>
            </a:prstGeom>
            <a:ln w="28575"/>
          </p:spPr>
          <p:style>
            <a:lnRef idx="1">
              <a:schemeClr val="accent2"/>
            </a:lnRef>
            <a:fillRef idx="0">
              <a:schemeClr val="accent2"/>
            </a:fillRef>
            <a:effectRef idx="0">
              <a:schemeClr val="accent2"/>
            </a:effectRef>
            <a:fontRef idx="minor">
              <a:schemeClr val="tx1"/>
            </a:fontRef>
          </p:style>
        </p:cxnSp>
      </p:grpSp>
      <p:cxnSp>
        <p:nvCxnSpPr>
          <p:cNvPr id="13" name="Straight Connector 12">
            <a:extLst>
              <a:ext uri="{FF2B5EF4-FFF2-40B4-BE49-F238E27FC236}">
                <a16:creationId xmlns:a16="http://schemas.microsoft.com/office/drawing/2014/main" id="{579753BD-5896-4628-943C-5C89C883FF84}"/>
              </a:ext>
            </a:extLst>
          </p:cNvPr>
          <p:cNvCxnSpPr/>
          <p:nvPr/>
        </p:nvCxnSpPr>
        <p:spPr>
          <a:xfrm>
            <a:off x="0" y="5410198"/>
            <a:ext cx="6858000"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16" name="TextBox 15">
            <a:extLst>
              <a:ext uri="{FF2B5EF4-FFF2-40B4-BE49-F238E27FC236}">
                <a16:creationId xmlns:a16="http://schemas.microsoft.com/office/drawing/2014/main" id="{42E62B9A-79DD-413C-BDD4-25D6DDBCF81D}"/>
              </a:ext>
            </a:extLst>
          </p:cNvPr>
          <p:cNvSpPr txBox="1"/>
          <p:nvPr/>
        </p:nvSpPr>
        <p:spPr>
          <a:xfrm>
            <a:off x="83369" y="7546682"/>
            <a:ext cx="6503875" cy="1141018"/>
          </a:xfrm>
          <a:prstGeom prst="rect">
            <a:avLst/>
          </a:prstGeom>
          <a:noFill/>
        </p:spPr>
        <p:txBody>
          <a:bodyPr wrap="square" rtlCol="0">
            <a:spAutoFit/>
          </a:bodyPr>
          <a:lstStyle/>
          <a:p>
            <a:r>
              <a:rPr lang="en-US" sz="1000" b="1" u="sng"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BEAR Targets Adults 35-64</a:t>
            </a:r>
          </a:p>
          <a:p>
            <a:pPr marL="171450" indent="-171450">
              <a:lnSpc>
                <a:spcPct val="150000"/>
              </a:lnSpc>
              <a:buFont typeface="Arial" panose="020B0604020202020204" pitchFamily="34" charset="0"/>
              <a:buChar char="•"/>
            </a:pPr>
            <a:r>
              <a:rPr lang="en-US" sz="1000" dirty="0">
                <a:latin typeface="Arial" panose="020B0604020202020204" pitchFamily="34" charset="0"/>
                <a:cs typeface="Arial" panose="020B0604020202020204" pitchFamily="34" charset="0"/>
              </a:rPr>
              <a:t>Multi-Generations audience appeal of classic rock has never been stronger</a:t>
            </a:r>
          </a:p>
          <a:p>
            <a:pPr marL="171450" indent="-171450">
              <a:lnSpc>
                <a:spcPct val="150000"/>
              </a:lnSpc>
              <a:buFont typeface="Arial" panose="020B0604020202020204" pitchFamily="34" charset="0"/>
              <a:buChar char="•"/>
            </a:pPr>
            <a:r>
              <a:rPr lang="en-US" sz="1000" dirty="0">
                <a:latin typeface="Arial" panose="020B0604020202020204" pitchFamily="34" charset="0"/>
                <a:cs typeface="Arial" panose="020B0604020202020204" pitchFamily="34" charset="0"/>
              </a:rPr>
              <a:t>Music connects to active consumers as well as established professionals and stable retirees</a:t>
            </a:r>
          </a:p>
          <a:p>
            <a:pPr marL="171450" indent="-171450">
              <a:lnSpc>
                <a:spcPct val="150000"/>
              </a:lnSpc>
              <a:buFont typeface="Arial" panose="020B0604020202020204" pitchFamily="34" charset="0"/>
              <a:buChar char="•"/>
            </a:pPr>
            <a:r>
              <a:rPr lang="en-US" sz="1000" dirty="0">
                <a:latin typeface="Arial" panose="020B0604020202020204" pitchFamily="34" charset="0"/>
                <a:cs typeface="Arial" panose="020B0604020202020204" pitchFamily="34" charset="0"/>
              </a:rPr>
              <a:t>Consumers listen longer as devout music fans entertained by relevant on-air interaction, fun contests and the Best of Classic Rock</a:t>
            </a:r>
          </a:p>
        </p:txBody>
      </p:sp>
      <p:grpSp>
        <p:nvGrpSpPr>
          <p:cNvPr id="9" name="Group 8">
            <a:extLst>
              <a:ext uri="{FF2B5EF4-FFF2-40B4-BE49-F238E27FC236}">
                <a16:creationId xmlns:a16="http://schemas.microsoft.com/office/drawing/2014/main" id="{B4D00F4A-7344-4682-BE73-4D03ED2C1F08}"/>
              </a:ext>
            </a:extLst>
          </p:cNvPr>
          <p:cNvGrpSpPr/>
          <p:nvPr/>
        </p:nvGrpSpPr>
        <p:grpSpPr>
          <a:xfrm>
            <a:off x="4391237" y="3790121"/>
            <a:ext cx="2313532" cy="1330430"/>
            <a:chOff x="4489450" y="3774970"/>
            <a:chExt cx="2313532" cy="1330430"/>
          </a:xfrm>
        </p:grpSpPr>
        <p:sp>
          <p:nvSpPr>
            <p:cNvPr id="12" name="Rectangle 11">
              <a:extLst>
                <a:ext uri="{FF2B5EF4-FFF2-40B4-BE49-F238E27FC236}">
                  <a16:creationId xmlns:a16="http://schemas.microsoft.com/office/drawing/2014/main" id="{956C2BF8-38AC-4348-A25B-5879C83509B9}"/>
                </a:ext>
              </a:extLst>
            </p:cNvPr>
            <p:cNvSpPr/>
            <p:nvPr/>
          </p:nvSpPr>
          <p:spPr>
            <a:xfrm>
              <a:off x="4489450" y="3774970"/>
              <a:ext cx="2313532" cy="133043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sz="1400" dirty="0"/>
            </a:p>
          </p:txBody>
        </p:sp>
        <p:pic>
          <p:nvPicPr>
            <p:cNvPr id="14" name="Picture 13">
              <a:extLst>
                <a:ext uri="{FF2B5EF4-FFF2-40B4-BE49-F238E27FC236}">
                  <a16:creationId xmlns:a16="http://schemas.microsoft.com/office/drawing/2014/main" id="{C49F7F52-10FB-4A41-A111-587F2321890E}"/>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633749" y="3826557"/>
              <a:ext cx="492094" cy="462111"/>
            </a:xfrm>
            <a:prstGeom prst="rect">
              <a:avLst/>
            </a:prstGeom>
          </p:spPr>
        </p:pic>
        <p:pic>
          <p:nvPicPr>
            <p:cNvPr id="15" name="Picture 14">
              <a:extLst>
                <a:ext uri="{FF2B5EF4-FFF2-40B4-BE49-F238E27FC236}">
                  <a16:creationId xmlns:a16="http://schemas.microsoft.com/office/drawing/2014/main" id="{3A40F816-5019-4BA5-B14F-508FD63EFCEC}"/>
                </a:ext>
              </a:extLst>
            </p:cNvPr>
            <p:cNvPicPr>
              <a:picLocks noChangeAspect="1"/>
            </p:cNvPicPr>
            <p:nvPr/>
          </p:nvPicPr>
          <p:blipFill rotWithShape="1">
            <a:blip r:embed="rId5"/>
            <a:srcRect l="23528" t="16451" r="65983" b="64951"/>
            <a:stretch/>
          </p:blipFill>
          <p:spPr>
            <a:xfrm>
              <a:off x="5969919" y="3848676"/>
              <a:ext cx="766072" cy="717531"/>
            </a:xfrm>
            <a:prstGeom prst="rect">
              <a:avLst/>
            </a:prstGeom>
          </p:spPr>
        </p:pic>
        <p:sp>
          <p:nvSpPr>
            <p:cNvPr id="18" name="TextBox 17">
              <a:extLst>
                <a:ext uri="{FF2B5EF4-FFF2-40B4-BE49-F238E27FC236}">
                  <a16:creationId xmlns:a16="http://schemas.microsoft.com/office/drawing/2014/main" id="{00E89A00-38E3-42CB-9A2C-4A5E0886CBDF}"/>
                </a:ext>
              </a:extLst>
            </p:cNvPr>
            <p:cNvSpPr txBox="1"/>
            <p:nvPr/>
          </p:nvSpPr>
          <p:spPr>
            <a:xfrm>
              <a:off x="4576629" y="4645970"/>
              <a:ext cx="2216358" cy="379668"/>
            </a:xfrm>
            <a:prstGeom prst="rect">
              <a:avLst/>
            </a:prstGeom>
            <a:noFill/>
          </p:spPr>
          <p:txBody>
            <a:bodyPr wrap="square" rtlCol="0">
              <a:spAutoFit/>
            </a:bodyPr>
            <a:lstStyle/>
            <a:p>
              <a:pPr algn="ctr"/>
              <a:r>
                <a:rPr lang="en-US" sz="1200" b="1" dirty="0">
                  <a:latin typeface="+mj-lt"/>
                </a:rPr>
                <a:t>STREAMING ONLINE</a:t>
              </a:r>
            </a:p>
            <a:p>
              <a:pPr algn="ctr"/>
              <a:r>
                <a:rPr lang="en-US" sz="1200" b="1" dirty="0">
                  <a:latin typeface="+mj-lt"/>
                </a:rPr>
                <a:t>www.classicrockthebear.com</a:t>
              </a:r>
              <a:endParaRPr lang="en-US" sz="1200" b="1" dirty="0">
                <a:solidFill>
                  <a:srgbClr val="FF0000"/>
                </a:solidFill>
                <a:latin typeface="+mj-lt"/>
              </a:endParaRPr>
            </a:p>
          </p:txBody>
        </p:sp>
        <p:pic>
          <p:nvPicPr>
            <p:cNvPr id="20" name="Picture 19">
              <a:extLst>
                <a:ext uri="{FF2B5EF4-FFF2-40B4-BE49-F238E27FC236}">
                  <a16:creationId xmlns:a16="http://schemas.microsoft.com/office/drawing/2014/main" id="{2B03A05D-6A15-4252-82DD-2D5D8DC41E0B}"/>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566634" y="4193016"/>
              <a:ext cx="836028" cy="555082"/>
            </a:xfrm>
            <a:prstGeom prst="rect">
              <a:avLst/>
            </a:prstGeom>
          </p:spPr>
        </p:pic>
        <p:pic>
          <p:nvPicPr>
            <p:cNvPr id="21" name="Picture 20">
              <a:extLst>
                <a:ext uri="{FF2B5EF4-FFF2-40B4-BE49-F238E27FC236}">
                  <a16:creationId xmlns:a16="http://schemas.microsoft.com/office/drawing/2014/main" id="{BF475161-F05C-4EB8-BCF0-1F1FB17165E4}"/>
                </a:ext>
              </a:extLst>
            </p:cNvPr>
            <p:cNvPicPr>
              <a:picLocks noChangeAspect="1"/>
            </p:cNvPicPr>
            <p:nvPr/>
          </p:nvPicPr>
          <p:blipFill>
            <a:blip r:embed="rId8" cstate="print">
              <a:clrChange>
                <a:clrFrom>
                  <a:srgbClr val="FFFFFD"/>
                </a:clrFrom>
                <a:clrTo>
                  <a:srgbClr val="FFFFFD">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220557" y="3908233"/>
              <a:ext cx="578227" cy="436336"/>
            </a:xfrm>
            <a:prstGeom prst="rect">
              <a:avLst/>
            </a:prstGeom>
          </p:spPr>
        </p:pic>
      </p:grpSp>
      <p:graphicFrame>
        <p:nvGraphicFramePr>
          <p:cNvPr id="38" name="3ChartTopChart2">
            <a:extLst>
              <a:ext uri="{FF2B5EF4-FFF2-40B4-BE49-F238E27FC236}">
                <a16:creationId xmlns:a16="http://schemas.microsoft.com/office/drawing/2014/main" id="{2B831C4D-CFD5-44FA-BA5F-6E0F3EB5B00C}"/>
              </a:ext>
            </a:extLst>
          </p:cNvPr>
          <p:cNvGraphicFramePr>
            <a:graphicFrameLocks noGrp="1"/>
          </p:cNvGraphicFramePr>
          <p:nvPr>
            <p:extLst>
              <p:ext uri="{D42A27DB-BD31-4B8C-83A1-F6EECF244321}">
                <p14:modId xmlns:p14="http://schemas.microsoft.com/office/powerpoint/2010/main" val="2597843235"/>
              </p:ext>
            </p:extLst>
          </p:nvPr>
        </p:nvGraphicFramePr>
        <p:xfrm>
          <a:off x="83369" y="5510701"/>
          <a:ext cx="3050664" cy="2035959"/>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39" name="3ChartTopChart3">
            <a:extLst>
              <a:ext uri="{FF2B5EF4-FFF2-40B4-BE49-F238E27FC236}">
                <a16:creationId xmlns:a16="http://schemas.microsoft.com/office/drawing/2014/main" id="{D2EAACC7-43D3-4B92-A0D2-9CD627001FAD}"/>
              </a:ext>
            </a:extLst>
          </p:cNvPr>
          <p:cNvGraphicFramePr>
            <a:graphicFrameLocks noGrp="1"/>
          </p:cNvGraphicFramePr>
          <p:nvPr>
            <p:extLst>
              <p:ext uri="{D42A27DB-BD31-4B8C-83A1-F6EECF244321}">
                <p14:modId xmlns:p14="http://schemas.microsoft.com/office/powerpoint/2010/main" val="3936287646"/>
              </p:ext>
            </p:extLst>
          </p:nvPr>
        </p:nvGraphicFramePr>
        <p:xfrm>
          <a:off x="3692332" y="5461785"/>
          <a:ext cx="3052482" cy="2314490"/>
        </p:xfrm>
        <a:graphic>
          <a:graphicData uri="http://schemas.openxmlformats.org/drawingml/2006/chart">
            <c:chart xmlns:c="http://schemas.openxmlformats.org/drawingml/2006/chart" xmlns:r="http://schemas.openxmlformats.org/officeDocument/2006/relationships" r:id="rId11"/>
          </a:graphicData>
        </a:graphic>
      </p:graphicFrame>
      <p:sp>
        <p:nvSpPr>
          <p:cNvPr id="24" name="TextBox 23">
            <a:extLst>
              <a:ext uri="{FF2B5EF4-FFF2-40B4-BE49-F238E27FC236}">
                <a16:creationId xmlns:a16="http://schemas.microsoft.com/office/drawing/2014/main" id="{C89462A9-C15B-4F87-B779-0D4E2156E4EB}"/>
              </a:ext>
            </a:extLst>
          </p:cNvPr>
          <p:cNvSpPr txBox="1"/>
          <p:nvPr/>
        </p:nvSpPr>
        <p:spPr>
          <a:xfrm>
            <a:off x="5055651" y="3312266"/>
            <a:ext cx="1415315" cy="461665"/>
          </a:xfrm>
          <a:prstGeom prst="rect">
            <a:avLst/>
          </a:prstGeom>
          <a:noFill/>
        </p:spPr>
        <p:txBody>
          <a:bodyPr wrap="square" rtlCol="0">
            <a:spAutoFit/>
          </a:bodyPr>
          <a:lstStyle/>
          <a:p>
            <a:pPr algn="ctr"/>
            <a:r>
              <a:rPr lang="en-US" sz="1200" b="1" dirty="0">
                <a:solidFill>
                  <a:srgbClr val="FF0000"/>
                </a:solidFill>
                <a:latin typeface="Arial Black" panose="020B0A04020102020204" pitchFamily="34" charset="0"/>
              </a:rPr>
              <a:t>Translator at 95.1</a:t>
            </a:r>
          </a:p>
        </p:txBody>
      </p:sp>
      <p:pic>
        <p:nvPicPr>
          <p:cNvPr id="2" name="Picture 1">
            <a:extLst>
              <a:ext uri="{FF2B5EF4-FFF2-40B4-BE49-F238E27FC236}">
                <a16:creationId xmlns:a16="http://schemas.microsoft.com/office/drawing/2014/main" id="{3610DE94-A198-37CC-5418-CFAFE092642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836559" y="257163"/>
            <a:ext cx="2872483" cy="1443901"/>
          </a:xfrm>
          <a:prstGeom prst="rect">
            <a:avLst/>
          </a:prstGeom>
        </p:spPr>
      </p:pic>
    </p:spTree>
    <p:extLst>
      <p:ext uri="{BB962C8B-B14F-4D97-AF65-F5344CB8AC3E}">
        <p14:creationId xmlns:p14="http://schemas.microsoft.com/office/powerpoint/2010/main" val="3856120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Dave Barr ">
            <a:extLst>
              <a:ext uri="{FF2B5EF4-FFF2-40B4-BE49-F238E27FC236}">
                <a16:creationId xmlns:a16="http://schemas.microsoft.com/office/drawing/2014/main" id="{E0830673-948B-A1EA-33C2-528A308692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098" y="4474944"/>
            <a:ext cx="2092115" cy="209211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FB32ADCF-F060-63C8-22CE-2C02F67175E2}"/>
              </a:ext>
            </a:extLst>
          </p:cNvPr>
          <p:cNvSpPr/>
          <p:nvPr/>
        </p:nvSpPr>
        <p:spPr>
          <a:xfrm>
            <a:off x="0" y="7461504"/>
            <a:ext cx="6858000" cy="32631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b="1" spc="200" dirty="0">
                <a:solidFill>
                  <a:schemeClr val="bg1"/>
                </a:solidFill>
                <a:hlinkClick r:id="rId3">
                  <a:extLst>
                    <a:ext uri="{A12FA001-AC4F-418D-AE19-62706E023703}">
                      <ahyp:hlinkClr xmlns:ahyp="http://schemas.microsoft.com/office/drawing/2018/hyperlinkcolor" val="tx"/>
                    </a:ext>
                  </a:extLst>
                </a:hlinkClick>
              </a:rPr>
              <a:t>www.classicrockthebear.com</a:t>
            </a:r>
            <a:r>
              <a:rPr lang="en-US" b="1" spc="200" dirty="0">
                <a:solidFill>
                  <a:schemeClr val="bg1"/>
                </a:solidFill>
              </a:rPr>
              <a:t> </a:t>
            </a:r>
          </a:p>
        </p:txBody>
      </p:sp>
      <p:pic>
        <p:nvPicPr>
          <p:cNvPr id="39" name="Picture 8" descr="https://tse4.mm.bing.net/th?id=OIP.q6spEe24j_QUvB1seBUORQHaEJ&amp;pid=15.1&amp;P=0&amp;w=336&amp;h=189">
            <a:extLst>
              <a:ext uri="{FF2B5EF4-FFF2-40B4-BE49-F238E27FC236}">
                <a16:creationId xmlns:a16="http://schemas.microsoft.com/office/drawing/2014/main" id="{DFD5A9C7-35E2-4F0A-8951-BF446BF651BD}"/>
              </a:ext>
            </a:extLst>
          </p:cNvPr>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5006484" y="7808295"/>
            <a:ext cx="1752600" cy="980621"/>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Connector 19">
            <a:extLst>
              <a:ext uri="{FF2B5EF4-FFF2-40B4-BE49-F238E27FC236}">
                <a16:creationId xmlns:a16="http://schemas.microsoft.com/office/drawing/2014/main" id="{05CD221C-9373-4000-AF3E-903511F9AEF9}"/>
              </a:ext>
            </a:extLst>
          </p:cNvPr>
          <p:cNvCxnSpPr>
            <a:cxnSpLocks/>
          </p:cNvCxnSpPr>
          <p:nvPr/>
        </p:nvCxnSpPr>
        <p:spPr>
          <a:xfrm>
            <a:off x="97589" y="4419600"/>
            <a:ext cx="6563341" cy="0"/>
          </a:xfrm>
          <a:prstGeom prst="line">
            <a:avLst/>
          </a:prstGeom>
          <a:ln w="5715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6BC01C0-370A-48E2-9A4E-C14B1162CE9D}"/>
              </a:ext>
            </a:extLst>
          </p:cNvPr>
          <p:cNvCxnSpPr>
            <a:cxnSpLocks/>
          </p:cNvCxnSpPr>
          <p:nvPr/>
        </p:nvCxnSpPr>
        <p:spPr>
          <a:xfrm>
            <a:off x="-32479" y="7737865"/>
            <a:ext cx="6858000" cy="0"/>
          </a:xfrm>
          <a:prstGeom prst="line">
            <a:avLst/>
          </a:prstGeom>
        </p:spPr>
        <p:style>
          <a:lnRef idx="3">
            <a:schemeClr val="dk1"/>
          </a:lnRef>
          <a:fillRef idx="0">
            <a:schemeClr val="dk1"/>
          </a:fillRef>
          <a:effectRef idx="2">
            <a:schemeClr val="dk1"/>
          </a:effectRef>
          <a:fontRef idx="minor">
            <a:schemeClr val="tx1"/>
          </a:fontRef>
        </p:style>
      </p:cxnSp>
      <p:sp>
        <p:nvSpPr>
          <p:cNvPr id="5" name="Rectangle 4">
            <a:extLst>
              <a:ext uri="{FF2B5EF4-FFF2-40B4-BE49-F238E27FC236}">
                <a16:creationId xmlns:a16="http://schemas.microsoft.com/office/drawing/2014/main" id="{D5DE06C8-DF61-41EB-8D3B-C3EE28709A54}"/>
              </a:ext>
            </a:extLst>
          </p:cNvPr>
          <p:cNvSpPr/>
          <p:nvPr/>
        </p:nvSpPr>
        <p:spPr>
          <a:xfrm>
            <a:off x="2290003" y="7899163"/>
            <a:ext cx="2277995" cy="707886"/>
          </a:xfrm>
          <a:prstGeom prst="rect">
            <a:avLst/>
          </a:prstGeom>
        </p:spPr>
        <p:txBody>
          <a:bodyPr wrap="square">
            <a:spAutoFit/>
          </a:bodyPr>
          <a:lstStyle/>
          <a:p>
            <a:pPr algn="ctr"/>
            <a:r>
              <a:rPr lang="en-US" sz="200" dirty="0">
                <a:latin typeface="Calibri" panose="020F0502020204030204" pitchFamily="34" charset="0"/>
                <a:ea typeface="Times New Roman" panose="02020603050405020304" pitchFamily="18" charset="0"/>
              </a:rPr>
              <a:t> </a:t>
            </a:r>
            <a:endParaRPr lang="en-US" sz="200" dirty="0">
              <a:latin typeface="Calibri" panose="020F0502020204030204" pitchFamily="34" charset="0"/>
              <a:ea typeface="Calibri" panose="020F0502020204030204" pitchFamily="34" charset="0"/>
            </a:endParaRPr>
          </a:p>
          <a:p>
            <a:pPr algn="ctr"/>
            <a:r>
              <a:rPr lang="en-US" sz="1400" b="1" u="sng" dirty="0">
                <a:latin typeface="Calibri" panose="020F0502020204030204" pitchFamily="34" charset="0"/>
                <a:ea typeface="Times New Roman" panose="02020603050405020304" pitchFamily="18" charset="0"/>
              </a:rPr>
              <a:t>Weekends Line-up</a:t>
            </a:r>
            <a:endParaRPr lang="en-US" sz="1400" b="1" u="sng" dirty="0">
              <a:latin typeface="Calibri" panose="020F0502020204030204" pitchFamily="34" charset="0"/>
              <a:ea typeface="Calibri" panose="020F0502020204030204" pitchFamily="34" charset="0"/>
            </a:endParaRPr>
          </a:p>
          <a:p>
            <a:pPr algn="ctr"/>
            <a:r>
              <a:rPr lang="en-US" sz="1200" dirty="0">
                <a:latin typeface="Calibri" panose="020F0502020204030204" pitchFamily="34" charset="0"/>
                <a:ea typeface="Times New Roman" panose="02020603050405020304" pitchFamily="18" charset="0"/>
              </a:rPr>
              <a:t>Sat 10a 3p NASCAR Steve </a:t>
            </a:r>
          </a:p>
          <a:p>
            <a:pPr algn="ctr"/>
            <a:r>
              <a:rPr lang="en-US" sz="1200" dirty="0">
                <a:latin typeface="Calibri" panose="020F0502020204030204" pitchFamily="34" charset="0"/>
                <a:ea typeface="Calibri" panose="020F0502020204030204" pitchFamily="34" charset="0"/>
              </a:rPr>
              <a:t>Sat 7p-10p Sammy Hagar</a:t>
            </a:r>
          </a:p>
        </p:txBody>
      </p:sp>
      <p:pic>
        <p:nvPicPr>
          <p:cNvPr id="1028" name="Picture 4" descr="A group of people holding a sign posing for the camera&#10;&#10;Description automatically generated">
            <a:extLst>
              <a:ext uri="{FF2B5EF4-FFF2-40B4-BE49-F238E27FC236}">
                <a16:creationId xmlns:a16="http://schemas.microsoft.com/office/drawing/2014/main" id="{9F6C8178-D0C4-9578-4EDC-8E7C035448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8902" y="-25841"/>
            <a:ext cx="4298136" cy="401903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162BF6C-29CE-120E-77DB-8FBEEE0F2170}"/>
              </a:ext>
            </a:extLst>
          </p:cNvPr>
          <p:cNvSpPr txBox="1"/>
          <p:nvPr/>
        </p:nvSpPr>
        <p:spPr>
          <a:xfrm>
            <a:off x="97589" y="2589647"/>
            <a:ext cx="3672812" cy="1815882"/>
          </a:xfrm>
          <a:prstGeom prst="rect">
            <a:avLst/>
          </a:prstGeom>
          <a:noFill/>
        </p:spPr>
        <p:txBody>
          <a:bodyPr wrap="square">
            <a:spAutoFit/>
          </a:bodyPr>
          <a:lstStyle/>
          <a:p>
            <a:pPr rtl="0">
              <a:spcBef>
                <a:spcPts val="0"/>
              </a:spcBef>
              <a:spcAft>
                <a:spcPts val="0"/>
              </a:spcAft>
            </a:pPr>
            <a:r>
              <a:rPr lang="en-US" sz="1400" b="0" i="0" u="none" strike="noStrike" dirty="0">
                <a:solidFill>
                  <a:srgbClr val="000000"/>
                </a:solidFill>
                <a:effectLst/>
                <a:latin typeface="Calibri" panose="020F0502020204030204" pitchFamily="34" charset="0"/>
              </a:rPr>
              <a:t>The BOB &amp; TOM Show is built on comedy; lifestyle talk and celebrity guests. Add news, sports, the occasional live musical performance and listeners are guaranteed fresh content with 4 hours of upbeat entertainment.</a:t>
            </a:r>
            <a:endParaRPr lang="en-US" sz="1400" b="0" dirty="0">
              <a:effectLst/>
            </a:endParaRPr>
          </a:p>
          <a:p>
            <a:pPr rtl="0">
              <a:spcBef>
                <a:spcPts val="0"/>
              </a:spcBef>
              <a:spcAft>
                <a:spcPts val="0"/>
              </a:spcAft>
            </a:pPr>
            <a:br>
              <a:rPr lang="en-US" sz="1400" b="0" dirty="0">
                <a:effectLst/>
              </a:rPr>
            </a:br>
            <a:br>
              <a:rPr lang="en-US" sz="1400" dirty="0"/>
            </a:br>
            <a:endParaRPr lang="en-US" sz="1400" dirty="0"/>
          </a:p>
        </p:txBody>
      </p:sp>
      <p:sp>
        <p:nvSpPr>
          <p:cNvPr id="2" name="Rectangle: Rounded Corners 1">
            <a:extLst>
              <a:ext uri="{FF2B5EF4-FFF2-40B4-BE49-F238E27FC236}">
                <a16:creationId xmlns:a16="http://schemas.microsoft.com/office/drawing/2014/main" id="{EDCD4412-D5C3-3098-FE7A-572ABA364EE5}"/>
              </a:ext>
            </a:extLst>
          </p:cNvPr>
          <p:cNvSpPr/>
          <p:nvPr/>
        </p:nvSpPr>
        <p:spPr>
          <a:xfrm>
            <a:off x="228600" y="2070319"/>
            <a:ext cx="2850301" cy="4572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t>M-F 5A-10A,  SAT 6A-10A</a:t>
            </a:r>
          </a:p>
        </p:txBody>
      </p:sp>
      <p:sp>
        <p:nvSpPr>
          <p:cNvPr id="14" name="TextBox 13">
            <a:extLst>
              <a:ext uri="{FF2B5EF4-FFF2-40B4-BE49-F238E27FC236}">
                <a16:creationId xmlns:a16="http://schemas.microsoft.com/office/drawing/2014/main" id="{EC511E89-0B8E-9D73-B105-9F6024D0F867}"/>
              </a:ext>
            </a:extLst>
          </p:cNvPr>
          <p:cNvSpPr txBox="1"/>
          <p:nvPr/>
        </p:nvSpPr>
        <p:spPr>
          <a:xfrm>
            <a:off x="98917" y="3680936"/>
            <a:ext cx="6660167" cy="738664"/>
          </a:xfrm>
          <a:prstGeom prst="rect">
            <a:avLst/>
          </a:prstGeom>
          <a:noFill/>
        </p:spPr>
        <p:txBody>
          <a:bodyPr wrap="square">
            <a:spAutoFit/>
          </a:bodyPr>
          <a:lstStyle/>
          <a:p>
            <a:pPr rtl="0">
              <a:spcBef>
                <a:spcPts val="0"/>
              </a:spcBef>
              <a:spcAft>
                <a:spcPts val="0"/>
              </a:spcAft>
            </a:pPr>
            <a:r>
              <a:rPr lang="en-US" sz="1400" b="0" i="0" u="none" strike="noStrike" dirty="0">
                <a:solidFill>
                  <a:srgbClr val="000000"/>
                </a:solidFill>
                <a:effectLst/>
                <a:latin typeface="Calibri" panose="020F0502020204030204" pitchFamily="34" charset="0"/>
              </a:rPr>
              <a:t>America’s leading media outlet for comedians ranging from superstars like Seth Rogen and Billy Crystal to up-and-coming stars. The BOB &amp; TOM Show is basically like late night TV during your morning drive. </a:t>
            </a:r>
            <a:endParaRPr lang="en-US" sz="1400" b="0" dirty="0">
              <a:effectLst/>
            </a:endParaRPr>
          </a:p>
        </p:txBody>
      </p:sp>
      <p:pic>
        <p:nvPicPr>
          <p:cNvPr id="31" name="Picture 4">
            <a:extLst>
              <a:ext uri="{FF2B5EF4-FFF2-40B4-BE49-F238E27FC236}">
                <a16:creationId xmlns:a16="http://schemas.microsoft.com/office/drawing/2014/main" id="{90011E6D-7E7C-4F53-A890-CFADF65D38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61" y="6634273"/>
            <a:ext cx="700967" cy="79161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6">
            <a:extLst>
              <a:ext uri="{FF2B5EF4-FFF2-40B4-BE49-F238E27FC236}">
                <a16:creationId xmlns:a16="http://schemas.microsoft.com/office/drawing/2014/main" id="{DD8FF2DC-0F18-4B41-B5B2-EA2E9540E3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42160" y="6630220"/>
            <a:ext cx="709840" cy="79161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a:extLst>
              <a:ext uri="{FF2B5EF4-FFF2-40B4-BE49-F238E27FC236}">
                <a16:creationId xmlns:a16="http://schemas.microsoft.com/office/drawing/2014/main" id="{789AA920-0354-4C63-9C83-34CDFE90F13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3671" y="6638293"/>
            <a:ext cx="700967" cy="79161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0">
            <a:extLst>
              <a:ext uri="{FF2B5EF4-FFF2-40B4-BE49-F238E27FC236}">
                <a16:creationId xmlns:a16="http://schemas.microsoft.com/office/drawing/2014/main" id="{162F337E-E052-492F-9EFA-5B13FF1BB15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58837" y="6632761"/>
            <a:ext cx="1058064" cy="79161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2" descr="Album cover of the week: 1984 | grayflannelsuit.net">
            <a:extLst>
              <a:ext uri="{FF2B5EF4-FFF2-40B4-BE49-F238E27FC236}">
                <a16:creationId xmlns:a16="http://schemas.microsoft.com/office/drawing/2014/main" id="{224140E4-B4C7-451A-B834-66695302AF2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8411" y="6620200"/>
            <a:ext cx="709840" cy="80163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4">
            <a:extLst>
              <a:ext uri="{FF2B5EF4-FFF2-40B4-BE49-F238E27FC236}">
                <a16:creationId xmlns:a16="http://schemas.microsoft.com/office/drawing/2014/main" id="{E1EF39A8-99B0-480E-83CA-09E5D21D450D}"/>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546115" y="6589803"/>
            <a:ext cx="751745" cy="84895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6">
            <a:extLst>
              <a:ext uri="{FF2B5EF4-FFF2-40B4-BE49-F238E27FC236}">
                <a16:creationId xmlns:a16="http://schemas.microsoft.com/office/drawing/2014/main" id="{30A19276-FA39-45CD-8A10-C1AF60C22ABA}"/>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476225" y="6578063"/>
            <a:ext cx="751745" cy="8489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8">
            <a:extLst>
              <a:ext uri="{FF2B5EF4-FFF2-40B4-BE49-F238E27FC236}">
                <a16:creationId xmlns:a16="http://schemas.microsoft.com/office/drawing/2014/main" id="{AFDBE26E-D187-4880-8D2C-31C3DB6E8CEB}"/>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302169" y="6600404"/>
            <a:ext cx="733829" cy="8287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217B63A-CEF3-4289-8ABE-5FB26FFDE7B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7508" y="354507"/>
            <a:ext cx="3240179" cy="1628729"/>
          </a:xfrm>
          <a:prstGeom prst="rect">
            <a:avLst/>
          </a:prstGeom>
        </p:spPr>
      </p:pic>
      <p:pic>
        <p:nvPicPr>
          <p:cNvPr id="10" name="Picture 9">
            <a:extLst>
              <a:ext uri="{FF2B5EF4-FFF2-40B4-BE49-F238E27FC236}">
                <a16:creationId xmlns:a16="http://schemas.microsoft.com/office/drawing/2014/main" id="{C53BE870-7B05-28D0-FCB0-28BFD018D83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822420" y="4474945"/>
            <a:ext cx="1597180" cy="2104520"/>
          </a:xfrm>
          <a:prstGeom prst="rect">
            <a:avLst/>
          </a:prstGeom>
        </p:spPr>
      </p:pic>
      <p:pic>
        <p:nvPicPr>
          <p:cNvPr id="1026" name="Picture 2">
            <a:extLst>
              <a:ext uri="{FF2B5EF4-FFF2-40B4-BE49-F238E27FC236}">
                <a16:creationId xmlns:a16="http://schemas.microsoft.com/office/drawing/2014/main" id="{49719CC2-D19B-7841-73B5-1FE3EFC4569D}"/>
              </a:ext>
            </a:extLst>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r="41489"/>
          <a:stretch>
            <a:fillRect/>
          </a:stretch>
        </p:blipFill>
        <p:spPr bwMode="auto">
          <a:xfrm>
            <a:off x="4419600" y="4510076"/>
            <a:ext cx="1395924" cy="1173544"/>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B90083F-0A27-4FCF-979C-EBBCF150E443}"/>
              </a:ext>
            </a:extLst>
          </p:cNvPr>
          <p:cNvSpPr txBox="1"/>
          <p:nvPr/>
        </p:nvSpPr>
        <p:spPr>
          <a:xfrm>
            <a:off x="1653750" y="5982286"/>
            <a:ext cx="1390685" cy="58477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u="sng" dirty="0">
                <a:effectLst>
                  <a:outerShdw blurRad="38100" dist="38100" dir="2700000" algn="tl">
                    <a:srgbClr val="000000">
                      <a:alpha val="43137"/>
                    </a:srgbClr>
                  </a:outerShdw>
                </a:effectLst>
              </a:rPr>
              <a:t>Guy Dark</a:t>
            </a:r>
          </a:p>
          <a:p>
            <a:pPr algn="ctr"/>
            <a:r>
              <a:rPr lang="en-US" sz="1200" dirty="0">
                <a:latin typeface="Arial Narrow" panose="020B0606020202030204" pitchFamily="34" charset="0"/>
              </a:rPr>
              <a:t>Mon – Fri 3p-7p</a:t>
            </a:r>
            <a:endParaRPr lang="en-US" sz="1000" dirty="0">
              <a:latin typeface="Arial Narrow" panose="020B0606020202030204" pitchFamily="34" charset="0"/>
            </a:endParaRPr>
          </a:p>
        </p:txBody>
      </p:sp>
      <p:sp>
        <p:nvSpPr>
          <p:cNvPr id="21" name="TextBox 20">
            <a:extLst>
              <a:ext uri="{FF2B5EF4-FFF2-40B4-BE49-F238E27FC236}">
                <a16:creationId xmlns:a16="http://schemas.microsoft.com/office/drawing/2014/main" id="{AB517E0A-FB4C-4F6C-AFF6-5A4148811C17}"/>
              </a:ext>
            </a:extLst>
          </p:cNvPr>
          <p:cNvSpPr txBox="1"/>
          <p:nvPr/>
        </p:nvSpPr>
        <p:spPr>
          <a:xfrm>
            <a:off x="1190409" y="4510076"/>
            <a:ext cx="1487171" cy="58477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u="sng" dirty="0">
                <a:effectLst>
                  <a:outerShdw blurRad="38100" dist="38100" dir="2700000" algn="tl">
                    <a:srgbClr val="000000">
                      <a:alpha val="43137"/>
                    </a:srgbClr>
                  </a:outerShdw>
                </a:effectLst>
              </a:rPr>
              <a:t>David Barr</a:t>
            </a:r>
          </a:p>
          <a:p>
            <a:pPr algn="ctr"/>
            <a:r>
              <a:rPr lang="en-US" sz="1200" dirty="0">
                <a:latin typeface="Arial Narrow" panose="020B0606020202030204" pitchFamily="34" charset="0"/>
              </a:rPr>
              <a:t>Mon – Fri 10a-3p</a:t>
            </a:r>
            <a:endParaRPr lang="en-US" sz="1000" dirty="0">
              <a:latin typeface="Arial Narrow" panose="020B0606020202030204" pitchFamily="34" charset="0"/>
            </a:endParaRPr>
          </a:p>
        </p:txBody>
      </p:sp>
      <p:pic>
        <p:nvPicPr>
          <p:cNvPr id="1030" name="Picture 6">
            <a:extLst>
              <a:ext uri="{FF2B5EF4-FFF2-40B4-BE49-F238E27FC236}">
                <a16:creationId xmlns:a16="http://schemas.microsoft.com/office/drawing/2014/main" id="{2F968EBE-8DC4-A52E-7B3D-0FC4214B7CD7}"/>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302169" y="5393514"/>
            <a:ext cx="1523352" cy="117354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D7E7EEF8-8C2D-7785-EA07-EB8E7C71B5DB}"/>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b="62713"/>
          <a:stretch>
            <a:fillRect/>
          </a:stretch>
        </p:blipFill>
        <p:spPr bwMode="auto">
          <a:xfrm>
            <a:off x="134194" y="8000330"/>
            <a:ext cx="1908753" cy="596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151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000" b="10000"/>
          <a:stretch/>
        </p:blipFill>
        <p:spPr bwMode="auto">
          <a:xfrm>
            <a:off x="0" y="304800"/>
            <a:ext cx="6851220" cy="777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0904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A327C144-F2D9-0E66-2D2A-40C35326007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09324" y="2781043"/>
            <a:ext cx="2017503" cy="2165095"/>
          </a:xfrm>
          <a:prstGeom prst="rect">
            <a:avLst/>
          </a:prstGeom>
        </p:spPr>
      </p:pic>
      <p:pic>
        <p:nvPicPr>
          <p:cNvPr id="30" name="Picture 29">
            <a:extLst>
              <a:ext uri="{FF2B5EF4-FFF2-40B4-BE49-F238E27FC236}">
                <a16:creationId xmlns:a16="http://schemas.microsoft.com/office/drawing/2014/main" id="{DAFAC2E5-A970-4A73-B0F1-AC9CC4336B2D}"/>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10716" y="2328157"/>
            <a:ext cx="1901225" cy="2617982"/>
          </a:xfrm>
          <a:prstGeom prst="rect">
            <a:avLst/>
          </a:prstGeom>
        </p:spPr>
      </p:pic>
      <p:sp>
        <p:nvSpPr>
          <p:cNvPr id="7" name="TextBox 6">
            <a:extLst>
              <a:ext uri="{FF2B5EF4-FFF2-40B4-BE49-F238E27FC236}">
                <a16:creationId xmlns:a16="http://schemas.microsoft.com/office/drawing/2014/main" id="{35A82994-90FC-459E-83A0-81C832B6C731}"/>
              </a:ext>
            </a:extLst>
          </p:cNvPr>
          <p:cNvSpPr txBox="1"/>
          <p:nvPr/>
        </p:nvSpPr>
        <p:spPr>
          <a:xfrm>
            <a:off x="3807609" y="1566980"/>
            <a:ext cx="2689553" cy="584775"/>
          </a:xfrm>
          <a:prstGeom prst="rect">
            <a:avLst/>
          </a:prstGeom>
          <a:noFill/>
        </p:spPr>
        <p:txBody>
          <a:bodyPr wrap="square" rtlCol="0">
            <a:spAutoFit/>
          </a:bodyPr>
          <a:lstStyle/>
          <a:p>
            <a:pPr algn="ctr"/>
            <a:r>
              <a:rPr lang="en-US" sz="1600" b="1" dirty="0">
                <a:latin typeface="+mj-lt"/>
              </a:rPr>
              <a:t>STREAMING ONLINE</a:t>
            </a:r>
          </a:p>
          <a:p>
            <a:pPr algn="ctr"/>
            <a:r>
              <a:rPr lang="en-US" sz="1600" b="1" dirty="0">
                <a:latin typeface="+mj-lt"/>
              </a:rPr>
              <a:t>www.1029bigcoutry.com</a:t>
            </a:r>
            <a:endParaRPr lang="en-US" sz="1600" b="1" dirty="0">
              <a:solidFill>
                <a:srgbClr val="FF0000"/>
              </a:solidFill>
              <a:latin typeface="+mj-lt"/>
            </a:endParaRPr>
          </a:p>
        </p:txBody>
      </p:sp>
      <p:pic>
        <p:nvPicPr>
          <p:cNvPr id="11" name="Picture 10">
            <a:extLst>
              <a:ext uri="{FF2B5EF4-FFF2-40B4-BE49-F238E27FC236}">
                <a16:creationId xmlns:a16="http://schemas.microsoft.com/office/drawing/2014/main" id="{08A9A782-667F-43D3-A4E4-D020B07B47FF}"/>
              </a:ext>
            </a:extLst>
          </p:cNvPr>
          <p:cNvPicPr>
            <a:picLocks noChangeAspect="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4015160" y="428893"/>
            <a:ext cx="2482002" cy="1066333"/>
          </a:xfrm>
          <a:prstGeom prst="rect">
            <a:avLst/>
          </a:prstGeom>
        </p:spPr>
      </p:pic>
      <p:sp>
        <p:nvSpPr>
          <p:cNvPr id="22" name="TextBox 21">
            <a:extLst>
              <a:ext uri="{FF2B5EF4-FFF2-40B4-BE49-F238E27FC236}">
                <a16:creationId xmlns:a16="http://schemas.microsoft.com/office/drawing/2014/main" id="{2DF54DC5-A6BD-474C-AB22-7F9AC412D899}"/>
              </a:ext>
            </a:extLst>
          </p:cNvPr>
          <p:cNvSpPr txBox="1"/>
          <p:nvPr/>
        </p:nvSpPr>
        <p:spPr>
          <a:xfrm>
            <a:off x="49047" y="4917388"/>
            <a:ext cx="6759906" cy="1546577"/>
          </a:xfrm>
          <a:prstGeom prst="rect">
            <a:avLst/>
          </a:prstGeom>
          <a:noFill/>
        </p:spPr>
        <p:txBody>
          <a:bodyPr wrap="square" numCol="2" rtlCol="0">
            <a:spAutoFit/>
          </a:bodyPr>
          <a:lstStyle/>
          <a:p>
            <a:r>
              <a:rPr lang="en-US" sz="1400" b="1" u="sng" dirty="0">
                <a:latin typeface="Arial" panose="020B0604020202020204" pitchFamily="34" charset="0"/>
                <a:cs typeface="Arial" panose="020B0604020202020204" pitchFamily="34" charset="0"/>
              </a:rPr>
              <a:t>Steve C		Mon-Sat 10-3pm</a:t>
            </a:r>
          </a:p>
          <a:p>
            <a:pPr lvl="1">
              <a:spcBef>
                <a:spcPts val="600"/>
              </a:spcBef>
            </a:pPr>
            <a:r>
              <a:rPr lang="en-US" sz="900" dirty="0">
                <a:latin typeface="Arial" panose="020B0604020202020204" pitchFamily="34" charset="0"/>
                <a:cs typeface="Arial" panose="020B0604020202020204" pitchFamily="34" charset="0"/>
              </a:rPr>
              <a:t>Mon-Fri Noon-1pm - Take Out Tunes - All Request Lunch Hour</a:t>
            </a:r>
          </a:p>
          <a:p>
            <a:pPr lvl="1">
              <a:spcBef>
                <a:spcPts val="600"/>
              </a:spcBef>
            </a:pPr>
            <a:endParaRPr lang="en-US" sz="900" dirty="0">
              <a:latin typeface="Arial" panose="020B0604020202020204" pitchFamily="34" charset="0"/>
              <a:cs typeface="Arial" panose="020B0604020202020204" pitchFamily="34" charset="0"/>
            </a:endParaRPr>
          </a:p>
          <a:p>
            <a:pPr lvl="1">
              <a:spcBef>
                <a:spcPts val="600"/>
              </a:spcBef>
            </a:pPr>
            <a:endParaRPr lang="en-US" sz="900" dirty="0">
              <a:latin typeface="Arial" panose="020B0604020202020204" pitchFamily="34" charset="0"/>
              <a:cs typeface="Arial" panose="020B0604020202020204" pitchFamily="34" charset="0"/>
            </a:endParaRPr>
          </a:p>
          <a:p>
            <a:pPr lvl="1">
              <a:spcBef>
                <a:spcPts val="600"/>
              </a:spcBef>
            </a:pPr>
            <a:endParaRPr lang="en-US" sz="900" dirty="0">
              <a:latin typeface="Arial" panose="020B0604020202020204" pitchFamily="34" charset="0"/>
              <a:cs typeface="Arial" panose="020B0604020202020204" pitchFamily="34" charset="0"/>
            </a:endParaRPr>
          </a:p>
          <a:p>
            <a:pPr lvl="1">
              <a:spcBef>
                <a:spcPts val="600"/>
              </a:spcBef>
            </a:pPr>
            <a:endParaRPr lang="en-US" sz="900" dirty="0">
              <a:latin typeface="Arial" panose="020B0604020202020204" pitchFamily="34" charset="0"/>
              <a:cs typeface="Arial" panose="020B0604020202020204" pitchFamily="34" charset="0"/>
            </a:endParaRPr>
          </a:p>
          <a:p>
            <a:r>
              <a:rPr lang="en-US" sz="1400" b="1" u="sng" dirty="0">
                <a:latin typeface="Arial" panose="020B0604020202020204" pitchFamily="34" charset="0"/>
                <a:cs typeface="Arial" panose="020B0604020202020204" pitchFamily="34" charset="0"/>
              </a:rPr>
              <a:t>Greg Fletcher	Mon-Fri 3-7pm</a:t>
            </a:r>
          </a:p>
          <a:p>
            <a:pPr lvl="1">
              <a:spcBef>
                <a:spcPts val="600"/>
              </a:spcBef>
            </a:pPr>
            <a:r>
              <a:rPr lang="en-US" sz="1000" dirty="0">
                <a:latin typeface="Arial" panose="020B0604020202020204" pitchFamily="34" charset="0"/>
                <a:cs typeface="Arial" panose="020B0604020202020204" pitchFamily="34" charset="0"/>
              </a:rPr>
              <a:t>Mon-Fri 3:50pm On The Horizon - The newest of the new -</a:t>
            </a:r>
          </a:p>
          <a:p>
            <a:pPr lvl="1">
              <a:spcBef>
                <a:spcPts val="600"/>
              </a:spcBef>
            </a:pPr>
            <a:r>
              <a:rPr lang="en-US" sz="1000" dirty="0">
                <a:latin typeface="Arial" panose="020B0604020202020204" pitchFamily="34" charset="0"/>
                <a:cs typeface="Arial" panose="020B0604020202020204" pitchFamily="34" charset="0"/>
              </a:rPr>
              <a:t>Mon-Fri 4:20 Laughter At 20 After - Comedy Break</a:t>
            </a:r>
          </a:p>
          <a:p>
            <a:pPr lvl="1">
              <a:spcBef>
                <a:spcPts val="600"/>
              </a:spcBef>
            </a:pPr>
            <a:r>
              <a:rPr lang="en-US" sz="1000" dirty="0">
                <a:latin typeface="Arial" panose="020B0604020202020204" pitchFamily="34" charset="0"/>
                <a:cs typeface="Arial" panose="020B0604020202020204" pitchFamily="34" charset="0"/>
              </a:rPr>
              <a:t>Mon-Fri  5-6pm All Request Drive at Five</a:t>
            </a:r>
          </a:p>
          <a:p>
            <a:r>
              <a:rPr lang="en-US" sz="1400" b="1" u="sng" dirty="0">
                <a:latin typeface="Arial" panose="020B0604020202020204" pitchFamily="34" charset="0"/>
                <a:cs typeface="Arial" panose="020B0604020202020204" pitchFamily="34" charset="0"/>
              </a:rPr>
              <a:t> </a:t>
            </a:r>
          </a:p>
        </p:txBody>
      </p:sp>
      <p:sp>
        <p:nvSpPr>
          <p:cNvPr id="16" name="TextBox 15">
            <a:extLst>
              <a:ext uri="{FF2B5EF4-FFF2-40B4-BE49-F238E27FC236}">
                <a16:creationId xmlns:a16="http://schemas.microsoft.com/office/drawing/2014/main" id="{FF3DBCFD-8386-477A-9604-6B2D672D58B6}"/>
              </a:ext>
            </a:extLst>
          </p:cNvPr>
          <p:cNvSpPr txBox="1"/>
          <p:nvPr/>
        </p:nvSpPr>
        <p:spPr>
          <a:xfrm>
            <a:off x="0" y="6234128"/>
            <a:ext cx="3429000" cy="2554545"/>
          </a:xfrm>
          <a:prstGeom prst="rect">
            <a:avLst/>
          </a:prstGeom>
          <a:noFill/>
        </p:spPr>
        <p:txBody>
          <a:bodyPr wrap="square" rtlCol="0">
            <a:spAutoFit/>
          </a:bodyPr>
          <a:lstStyle/>
          <a:p>
            <a:pPr>
              <a:spcAft>
                <a:spcPts val="1200"/>
              </a:spcAft>
            </a:pPr>
            <a:r>
              <a:rPr lang="en-US" sz="1200" b="1" u="sng" dirty="0">
                <a:latin typeface="Franklin Gothic Book" panose="020B0503020102020204" pitchFamily="34" charset="0"/>
              </a:rPr>
              <a:t>Saturday 7p-Mid                                                       </a:t>
            </a:r>
            <a:r>
              <a:rPr lang="en-US" sz="1200" dirty="0">
                <a:latin typeface="Franklin Gothic Book" panose="020B0503020102020204" pitchFamily="34" charset="0"/>
              </a:rPr>
              <a:t>B-Dub Radio Saturday Night</a:t>
            </a:r>
          </a:p>
          <a:p>
            <a:pPr>
              <a:spcAft>
                <a:spcPts val="1200"/>
              </a:spcAft>
            </a:pPr>
            <a:r>
              <a:rPr lang="en-US" sz="1200" b="1" u="sng" dirty="0">
                <a:latin typeface="Franklin Gothic Book" panose="020B0503020102020204" pitchFamily="34" charset="0"/>
              </a:rPr>
              <a:t>Sunday 5-5:30am </a:t>
            </a:r>
            <a:r>
              <a:rPr lang="en-US" sz="1200" dirty="0">
                <a:latin typeface="Franklin Gothic Book" panose="020B0503020102020204" pitchFamily="34" charset="0"/>
              </a:rPr>
              <a:t>                                                           Issues &amp; Programs</a:t>
            </a:r>
          </a:p>
          <a:p>
            <a:pPr>
              <a:spcAft>
                <a:spcPts val="1200"/>
              </a:spcAft>
            </a:pPr>
            <a:r>
              <a:rPr lang="en-US" sz="1200" b="1" u="sng" dirty="0">
                <a:latin typeface="Franklin Gothic Book" panose="020B0503020102020204" pitchFamily="34" charset="0"/>
              </a:rPr>
              <a:t>Sunday 6-8am </a:t>
            </a:r>
            <a:r>
              <a:rPr lang="en-US" sz="1200" b="1" dirty="0">
                <a:latin typeface="Franklin Gothic Book" panose="020B0503020102020204" pitchFamily="34" charset="0"/>
              </a:rPr>
              <a:t>                                                              </a:t>
            </a:r>
            <a:r>
              <a:rPr lang="en-US" sz="1200" dirty="0">
                <a:latin typeface="Franklin Gothic Book" panose="020B0503020102020204" pitchFamily="34" charset="0"/>
              </a:rPr>
              <a:t>Rise Up Country - </a:t>
            </a:r>
          </a:p>
          <a:p>
            <a:pPr>
              <a:spcAft>
                <a:spcPts val="1200"/>
              </a:spcAft>
            </a:pPr>
            <a:r>
              <a:rPr lang="en-US" sz="1200" b="1" u="sng" dirty="0">
                <a:latin typeface="Franklin Gothic Book" panose="020B0503020102020204" pitchFamily="34" charset="0"/>
              </a:rPr>
              <a:t>Sunday 8-11am  </a:t>
            </a:r>
            <a:r>
              <a:rPr lang="en-US" sz="1200" b="1" dirty="0">
                <a:latin typeface="Franklin Gothic Book" panose="020B0503020102020204" pitchFamily="34" charset="0"/>
              </a:rPr>
              <a:t>                                                                         </a:t>
            </a:r>
            <a:r>
              <a:rPr lang="en-US" sz="1200" dirty="0">
                <a:latin typeface="Franklin Gothic Book" panose="020B0503020102020204" pitchFamily="34" charset="0"/>
              </a:rPr>
              <a:t>Honky Tonkin with Tracy Lawerence Hosting</a:t>
            </a:r>
          </a:p>
          <a:p>
            <a:pPr>
              <a:spcAft>
                <a:spcPts val="1200"/>
              </a:spcAft>
            </a:pPr>
            <a:r>
              <a:rPr lang="en-US" sz="1200" b="1" u="sng" dirty="0">
                <a:latin typeface="Franklin Gothic Book" panose="020B0503020102020204" pitchFamily="34" charset="0"/>
              </a:rPr>
              <a:t>Sunday </a:t>
            </a:r>
            <a:r>
              <a:rPr lang="en-US" sz="1200" b="1" dirty="0">
                <a:latin typeface="Franklin Gothic Book" panose="020B0503020102020204" pitchFamily="34" charset="0"/>
              </a:rPr>
              <a:t>8p-Midnight                                                                          </a:t>
            </a:r>
            <a:r>
              <a:rPr lang="en-US" sz="1200" dirty="0">
                <a:latin typeface="Franklin Gothic Book" panose="020B0503020102020204" pitchFamily="34" charset="0"/>
              </a:rPr>
              <a:t>Top 30 Country Countdown with Bobby Bones</a:t>
            </a:r>
          </a:p>
        </p:txBody>
      </p:sp>
      <p:cxnSp>
        <p:nvCxnSpPr>
          <p:cNvPr id="42" name="Straight Connector 41">
            <a:extLst>
              <a:ext uri="{FF2B5EF4-FFF2-40B4-BE49-F238E27FC236}">
                <a16:creationId xmlns:a16="http://schemas.microsoft.com/office/drawing/2014/main" id="{3FCE9073-84B9-4436-A0AF-B3F9010EC7B0}"/>
              </a:ext>
            </a:extLst>
          </p:cNvPr>
          <p:cNvCxnSpPr/>
          <p:nvPr/>
        </p:nvCxnSpPr>
        <p:spPr>
          <a:xfrm>
            <a:off x="0" y="6127230"/>
            <a:ext cx="6905202" cy="0"/>
          </a:xfrm>
          <a:prstGeom prst="line">
            <a:avLst/>
          </a:prstGeom>
        </p:spPr>
        <p:style>
          <a:lnRef idx="3">
            <a:schemeClr val="dk1"/>
          </a:lnRef>
          <a:fillRef idx="0">
            <a:schemeClr val="dk1"/>
          </a:fillRef>
          <a:effectRef idx="2">
            <a:schemeClr val="dk1"/>
          </a:effectRef>
          <a:fontRef idx="minor">
            <a:schemeClr val="tx1"/>
          </a:fontRef>
        </p:style>
      </p:cxnSp>
      <p:sp>
        <p:nvSpPr>
          <p:cNvPr id="19" name="Rectangle 18">
            <a:extLst>
              <a:ext uri="{FF2B5EF4-FFF2-40B4-BE49-F238E27FC236}">
                <a16:creationId xmlns:a16="http://schemas.microsoft.com/office/drawing/2014/main" id="{D0B79CF5-F65F-412B-923D-28CF646A0102}"/>
              </a:ext>
            </a:extLst>
          </p:cNvPr>
          <p:cNvSpPr/>
          <p:nvPr/>
        </p:nvSpPr>
        <p:spPr>
          <a:xfrm>
            <a:off x="3379932" y="7532390"/>
            <a:ext cx="1968809" cy="744691"/>
          </a:xfrm>
          <a:prstGeom prst="rect">
            <a:avLst/>
          </a:prstGeom>
          <a:noFill/>
        </p:spPr>
        <p:txBody>
          <a:bodyPr wrap="none" lIns="91440" tIns="45720" rIns="91440" bIns="45720">
            <a:spAutoFit/>
          </a:bodyPr>
          <a:lstStyle/>
          <a:p>
            <a:pPr algn="ctr"/>
            <a:r>
              <a:rPr lang="en-US" sz="3200" b="1" dirty="0">
                <a:ln w="22225">
                  <a:solidFill>
                    <a:schemeClr val="accent2"/>
                  </a:solidFill>
                  <a:prstDash val="solid"/>
                </a:ln>
                <a:solidFill>
                  <a:schemeClr val="accent2">
                    <a:lumMod val="40000"/>
                    <a:lumOff val="60000"/>
                  </a:schemeClr>
                </a:solidFill>
              </a:rPr>
              <a:t>BIG Heart!</a:t>
            </a:r>
          </a:p>
          <a:p>
            <a:pPr algn="ctr">
              <a:lnSpc>
                <a:spcPts val="1100"/>
              </a:lnSpc>
            </a:pPr>
            <a:r>
              <a:rPr lang="en-US" sz="1600" dirty="0">
                <a:ln w="0"/>
                <a:effectLst>
                  <a:outerShdw blurRad="38100" dist="19050" dir="2700000" algn="tl" rotWithShape="0">
                    <a:schemeClr val="dk1">
                      <a:alpha val="40000"/>
                    </a:schemeClr>
                  </a:outerShdw>
                </a:effectLst>
              </a:rPr>
              <a:t>Official station for </a:t>
            </a:r>
            <a:endParaRPr lang="en-US" sz="1600" b="0" cap="none" spc="0" dirty="0">
              <a:ln w="0"/>
              <a:solidFill>
                <a:schemeClr val="tx1"/>
              </a:solidFill>
              <a:effectLst>
                <a:outerShdw blurRad="38100" dist="19050" dir="2700000" algn="tl" rotWithShape="0">
                  <a:schemeClr val="dk1">
                    <a:alpha val="40000"/>
                  </a:schemeClr>
                </a:outerShdw>
              </a:effectLst>
            </a:endParaRPr>
          </a:p>
        </p:txBody>
      </p:sp>
      <p:pic>
        <p:nvPicPr>
          <p:cNvPr id="2048" name="Picture 2047">
            <a:extLst>
              <a:ext uri="{FF2B5EF4-FFF2-40B4-BE49-F238E27FC236}">
                <a16:creationId xmlns:a16="http://schemas.microsoft.com/office/drawing/2014/main" id="{B5EADC28-933C-4C3D-B20F-801137C39A4A}"/>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348741" y="7026037"/>
            <a:ext cx="1426734" cy="1295540"/>
          </a:xfrm>
          <a:prstGeom prst="rect">
            <a:avLst/>
          </a:prstGeom>
        </p:spPr>
      </p:pic>
      <p:pic>
        <p:nvPicPr>
          <p:cNvPr id="18" name="Picture 2" descr="C:\Users\towerm\Documents\Country Cares\Country Cares Logos\Country Cares Logo Black.jpg">
            <a:extLst>
              <a:ext uri="{FF2B5EF4-FFF2-40B4-BE49-F238E27FC236}">
                <a16:creationId xmlns:a16="http://schemas.microsoft.com/office/drawing/2014/main" id="{E004BBE5-1057-440F-A157-D4C17DD1A0E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61328" y="8297483"/>
            <a:ext cx="1924472" cy="39915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7E9D50B9-8782-EC67-D1C7-6FBDB26B48EC}"/>
              </a:ext>
            </a:extLst>
          </p:cNvPr>
          <p:cNvGrpSpPr/>
          <p:nvPr/>
        </p:nvGrpSpPr>
        <p:grpSpPr>
          <a:xfrm>
            <a:off x="4970930" y="1958080"/>
            <a:ext cx="2142403" cy="2040092"/>
            <a:chOff x="334883" y="4099335"/>
            <a:chExt cx="2272457" cy="2040092"/>
          </a:xfrm>
        </p:grpSpPr>
        <p:pic>
          <p:nvPicPr>
            <p:cNvPr id="12" name="Picture 2" descr="NEW Amazon Echo Dot 3rd Generation With Alexa Voice Media Device - Black |  eBay">
              <a:extLst>
                <a:ext uri="{FF2B5EF4-FFF2-40B4-BE49-F238E27FC236}">
                  <a16:creationId xmlns:a16="http://schemas.microsoft.com/office/drawing/2014/main" id="{84B571EF-0263-095B-77CF-1034FF9D272F}"/>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883" y="4406036"/>
              <a:ext cx="886820" cy="62254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Alexa Logo">
              <a:extLst>
                <a:ext uri="{FF2B5EF4-FFF2-40B4-BE49-F238E27FC236}">
                  <a16:creationId xmlns:a16="http://schemas.microsoft.com/office/drawing/2014/main" id="{7DD31A21-167D-EF13-24BA-D9408E48D01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85911" y="4099335"/>
              <a:ext cx="1721429" cy="116954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5131BEC3-7CEB-E645-58E4-D9FA86C2A58A}"/>
                </a:ext>
              </a:extLst>
            </p:cNvPr>
            <p:cNvSpPr txBox="1"/>
            <p:nvPr/>
          </p:nvSpPr>
          <p:spPr>
            <a:xfrm>
              <a:off x="523090" y="4962182"/>
              <a:ext cx="1780468" cy="1177245"/>
            </a:xfrm>
            <a:prstGeom prst="rect">
              <a:avLst/>
            </a:prstGeom>
            <a:noFill/>
          </p:spPr>
          <p:txBody>
            <a:bodyPr wrap="square" rtlCol="0">
              <a:spAutoFit/>
            </a:bodyPr>
            <a:lstStyle/>
            <a:p>
              <a:pPr algn="ctr"/>
              <a:r>
                <a:rPr lang="en-US" sz="1050" b="1" u="sng" dirty="0"/>
                <a:t>Set it Up:</a:t>
              </a:r>
              <a:endParaRPr lang="en-US" sz="1050" u="sng" dirty="0"/>
            </a:p>
            <a:p>
              <a:r>
                <a:rPr lang="en-US" sz="900" dirty="0"/>
                <a:t>“Alexa, </a:t>
              </a:r>
              <a:r>
                <a:rPr lang="en-US" sz="900" b="1" dirty="0"/>
                <a:t>ENABLE</a:t>
              </a:r>
              <a:r>
                <a:rPr lang="en-US" sz="900" dirty="0"/>
                <a:t> W M K C </a:t>
              </a:r>
              <a:r>
                <a:rPr lang="en-US" sz="900" b="1" dirty="0"/>
                <a:t>SKILL</a:t>
              </a:r>
              <a:r>
                <a:rPr lang="en-US" sz="900" dirty="0"/>
                <a:t>”</a:t>
              </a:r>
            </a:p>
            <a:p>
              <a:r>
                <a:rPr lang="en-US" sz="900" dirty="0"/>
                <a:t>“Alexa, </a:t>
              </a:r>
              <a:r>
                <a:rPr lang="en-US" sz="900" b="1" dirty="0"/>
                <a:t>ENABLE</a:t>
              </a:r>
              <a:r>
                <a:rPr lang="en-US" sz="900" dirty="0"/>
                <a:t> big country one oh two nine </a:t>
              </a:r>
              <a:r>
                <a:rPr lang="en-US" sz="900" b="1" dirty="0"/>
                <a:t>SKILL</a:t>
              </a:r>
              <a:r>
                <a:rPr lang="en-US" sz="900" dirty="0"/>
                <a:t>”</a:t>
              </a:r>
            </a:p>
            <a:p>
              <a:endParaRPr lang="en-US" sz="900" dirty="0"/>
            </a:p>
            <a:p>
              <a:pPr algn="ctr"/>
              <a:r>
                <a:rPr lang="en-US" sz="1200" b="1" dirty="0"/>
                <a:t>Then OPEN or LAUNCH &amp; listen!</a:t>
              </a:r>
            </a:p>
          </p:txBody>
        </p:sp>
      </p:grpSp>
      <p:grpSp>
        <p:nvGrpSpPr>
          <p:cNvPr id="15" name="Group 14">
            <a:extLst>
              <a:ext uri="{FF2B5EF4-FFF2-40B4-BE49-F238E27FC236}">
                <a16:creationId xmlns:a16="http://schemas.microsoft.com/office/drawing/2014/main" id="{C91B35D8-DD33-9D83-36F1-F74B10AD86A5}"/>
              </a:ext>
            </a:extLst>
          </p:cNvPr>
          <p:cNvGrpSpPr/>
          <p:nvPr/>
        </p:nvGrpSpPr>
        <p:grpSpPr>
          <a:xfrm>
            <a:off x="65980" y="347582"/>
            <a:ext cx="3527183" cy="2337138"/>
            <a:chOff x="77479" y="2182493"/>
            <a:chExt cx="3527183" cy="2337138"/>
          </a:xfrm>
        </p:grpSpPr>
        <p:sp>
          <p:nvSpPr>
            <p:cNvPr id="17" name="TextBox 16">
              <a:extLst>
                <a:ext uri="{FF2B5EF4-FFF2-40B4-BE49-F238E27FC236}">
                  <a16:creationId xmlns:a16="http://schemas.microsoft.com/office/drawing/2014/main" id="{2F551AD7-3624-4CB8-BE27-1C1B1056D082}"/>
                </a:ext>
              </a:extLst>
            </p:cNvPr>
            <p:cNvSpPr txBox="1"/>
            <p:nvPr/>
          </p:nvSpPr>
          <p:spPr>
            <a:xfrm>
              <a:off x="77479" y="4150299"/>
              <a:ext cx="3527181" cy="369332"/>
            </a:xfrm>
            <a:prstGeom prst="rect">
              <a:avLst/>
            </a:prstGeom>
            <a:solidFill>
              <a:srgbClr val="112D80"/>
            </a:solidFill>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b="1" dirty="0">
                  <a:solidFill>
                    <a:schemeClr val="bg1"/>
                  </a:solidFill>
                </a:rPr>
                <a:t>Mon-Fri 5a-10a, Sat. 6a-10a</a:t>
              </a:r>
            </a:p>
          </p:txBody>
        </p:sp>
        <p:pic>
          <p:nvPicPr>
            <p:cNvPr id="10" name="Picture 2">
              <a:extLst>
                <a:ext uri="{FF2B5EF4-FFF2-40B4-BE49-F238E27FC236}">
                  <a16:creationId xmlns:a16="http://schemas.microsoft.com/office/drawing/2014/main" id="{7A6C2783-858C-958F-326E-4F75A716CC1B}"/>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7807"/>
            <a:stretch>
              <a:fillRect/>
            </a:stretch>
          </p:blipFill>
          <p:spPr bwMode="auto">
            <a:xfrm>
              <a:off x="77480" y="2182493"/>
              <a:ext cx="3527182" cy="1993827"/>
            </a:xfrm>
            <a:prstGeom prst="rect">
              <a:avLst/>
            </a:prstGeom>
            <a:noFill/>
            <a:extLst>
              <a:ext uri="{909E8E84-426E-40DD-AFC4-6F175D3DCCD1}">
                <a14:hiddenFill xmlns:a14="http://schemas.microsoft.com/office/drawing/2010/main">
                  <a:solidFill>
                    <a:srgbClr val="FFFFFF"/>
                  </a:solidFill>
                </a14:hiddenFill>
              </a:ext>
            </a:extLst>
          </p:spPr>
        </p:pic>
      </p:grpSp>
      <p:pic>
        <p:nvPicPr>
          <p:cNvPr id="2052" name="Picture 4" descr="Social media icons realistic social media logotype collection set popular social media icons facebook instagram youtube tiktok whatsapp x | Premium Vector">
            <a:extLst>
              <a:ext uri="{FF2B5EF4-FFF2-40B4-BE49-F238E27FC236}">
                <a16:creationId xmlns:a16="http://schemas.microsoft.com/office/drawing/2014/main" id="{D69ACF9D-5B24-A3D4-85D1-835536571899}"/>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79932" y="6183204"/>
            <a:ext cx="2577581" cy="106815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5D82A389-C32A-02C8-948B-B1DD62CCCCF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32129" y="3405512"/>
            <a:ext cx="722492" cy="724900"/>
          </a:xfrm>
          <a:prstGeom prst="rect">
            <a:avLst/>
          </a:prstGeom>
        </p:spPr>
      </p:pic>
      <p:sp>
        <p:nvSpPr>
          <p:cNvPr id="23" name="TextBox 22">
            <a:extLst>
              <a:ext uri="{FF2B5EF4-FFF2-40B4-BE49-F238E27FC236}">
                <a16:creationId xmlns:a16="http://schemas.microsoft.com/office/drawing/2014/main" id="{CAD7224B-F648-8BC4-2D76-39D18BFFA804}"/>
              </a:ext>
            </a:extLst>
          </p:cNvPr>
          <p:cNvSpPr txBox="1"/>
          <p:nvPr/>
        </p:nvSpPr>
        <p:spPr>
          <a:xfrm>
            <a:off x="31063" y="3121377"/>
            <a:ext cx="1925892" cy="307777"/>
          </a:xfrm>
          <a:prstGeom prst="rect">
            <a:avLst/>
          </a:prstGeom>
          <a:noFill/>
        </p:spPr>
        <p:txBody>
          <a:bodyPr wrap="square" rtlCol="0">
            <a:spAutoFit/>
          </a:bodyPr>
          <a:lstStyle/>
          <a:p>
            <a:r>
              <a:rPr lang="en-US" sz="1400" dirty="0"/>
              <a:t>Listen on the app:</a:t>
            </a:r>
          </a:p>
        </p:txBody>
      </p:sp>
      <p:sp>
        <p:nvSpPr>
          <p:cNvPr id="24" name="TextBox 23">
            <a:extLst>
              <a:ext uri="{FF2B5EF4-FFF2-40B4-BE49-F238E27FC236}">
                <a16:creationId xmlns:a16="http://schemas.microsoft.com/office/drawing/2014/main" id="{A4A9FFF8-FD8A-EBCA-324B-1DD46410EC0B}"/>
              </a:ext>
            </a:extLst>
          </p:cNvPr>
          <p:cNvSpPr txBox="1"/>
          <p:nvPr/>
        </p:nvSpPr>
        <p:spPr>
          <a:xfrm>
            <a:off x="3362179" y="6217584"/>
            <a:ext cx="3574933" cy="307777"/>
          </a:xfrm>
          <a:prstGeom prst="rect">
            <a:avLst/>
          </a:prstGeom>
          <a:noFill/>
        </p:spPr>
        <p:txBody>
          <a:bodyPr wrap="square" rtlCol="0">
            <a:spAutoFit/>
          </a:bodyPr>
          <a:lstStyle/>
          <a:p>
            <a:r>
              <a:rPr lang="en-US" sz="1400" dirty="0"/>
              <a:t>Connect on with us on our socials:</a:t>
            </a:r>
          </a:p>
        </p:txBody>
      </p:sp>
    </p:spTree>
    <p:extLst>
      <p:ext uri="{BB962C8B-B14F-4D97-AF65-F5344CB8AC3E}">
        <p14:creationId xmlns:p14="http://schemas.microsoft.com/office/powerpoint/2010/main" val="1127893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logos-download.com/wp-content/uploads/2016/04/Detroit_Tigers_logo.png">
            <a:extLst>
              <a:ext uri="{FF2B5EF4-FFF2-40B4-BE49-F238E27FC236}">
                <a16:creationId xmlns:a16="http://schemas.microsoft.com/office/drawing/2014/main" id="{F4281A61-D3E5-4EC4-8D73-4462062DA216}"/>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7048" y="7584435"/>
            <a:ext cx="1984049" cy="11670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4.bp.blogspot.com/_u8L5m1twr8Q/TH3FwVALRMI/AAAAAAAAABU/owl83h5xGfQ/s1600/070112_Detroit_Red_Wings_logo.jpg">
            <a:extLst>
              <a:ext uri="{FF2B5EF4-FFF2-40B4-BE49-F238E27FC236}">
                <a16:creationId xmlns:a16="http://schemas.microsoft.com/office/drawing/2014/main" id="{B1B0FCE6-5CB1-452B-B396-617827D7581E}"/>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40258" y="7502252"/>
            <a:ext cx="2345920" cy="1236281"/>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5">
            <a:extLst>
              <a:ext uri="{FF2B5EF4-FFF2-40B4-BE49-F238E27FC236}">
                <a16:creationId xmlns:a16="http://schemas.microsoft.com/office/drawing/2014/main" id="{406062EE-434D-49D8-8DF1-FEE0A4485679}"/>
              </a:ext>
            </a:extLst>
          </p:cNvPr>
          <p:cNvSpPr>
            <a:spLocks noChangeArrowheads="1"/>
          </p:cNvSpPr>
          <p:nvPr/>
        </p:nvSpPr>
        <p:spPr bwMode="auto">
          <a:xfrm>
            <a:off x="-6106" y="7463272"/>
            <a:ext cx="6858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grpSp>
        <p:nvGrpSpPr>
          <p:cNvPr id="2" name="Group 1">
            <a:extLst>
              <a:ext uri="{FF2B5EF4-FFF2-40B4-BE49-F238E27FC236}">
                <a16:creationId xmlns:a16="http://schemas.microsoft.com/office/drawing/2014/main" id="{D02490DC-2D0C-4EF6-B2A0-330AF82489BD}"/>
              </a:ext>
            </a:extLst>
          </p:cNvPr>
          <p:cNvGrpSpPr/>
          <p:nvPr/>
        </p:nvGrpSpPr>
        <p:grpSpPr>
          <a:xfrm>
            <a:off x="5374895" y="7502252"/>
            <a:ext cx="1088870" cy="1348107"/>
            <a:chOff x="98686" y="7070725"/>
            <a:chExt cx="899283" cy="1054874"/>
          </a:xfrm>
        </p:grpSpPr>
        <p:pic>
          <p:nvPicPr>
            <p:cNvPr id="2056" name="Picture 8" descr="http://bigcountrygold.linkedupradio.com/assets/images/avery%20layer.png">
              <a:extLst>
                <a:ext uri="{FF2B5EF4-FFF2-40B4-BE49-F238E27FC236}">
                  <a16:creationId xmlns:a16="http://schemas.microsoft.com/office/drawing/2014/main" id="{DAA888F3-A6AB-4F2C-928B-3D8C84B20A8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686" y="7070725"/>
              <a:ext cx="899283" cy="809626"/>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FDDD27F2-B554-4439-8FC8-CFBCC77CADEA}"/>
                </a:ext>
              </a:extLst>
            </p:cNvPr>
            <p:cNvSpPr txBox="1"/>
            <p:nvPr/>
          </p:nvSpPr>
          <p:spPr>
            <a:xfrm>
              <a:off x="98686" y="7848600"/>
              <a:ext cx="899283" cy="276999"/>
            </a:xfrm>
            <a:prstGeom prst="rect">
              <a:avLst/>
            </a:prstGeom>
            <a:noFill/>
          </p:spPr>
          <p:txBody>
            <a:bodyPr wrap="square" rtlCol="0">
              <a:spAutoFit/>
            </a:bodyPr>
            <a:lstStyle/>
            <a:p>
              <a:pPr algn="ctr"/>
              <a:r>
                <a:rPr lang="en-US" sz="1200" b="1" dirty="0"/>
                <a:t>SAT 6A-9A</a:t>
              </a:r>
            </a:p>
          </p:txBody>
        </p:sp>
      </p:grpSp>
      <p:sp>
        <p:nvSpPr>
          <p:cNvPr id="28" name="Rectangle 5">
            <a:extLst>
              <a:ext uri="{FF2B5EF4-FFF2-40B4-BE49-F238E27FC236}">
                <a16:creationId xmlns:a16="http://schemas.microsoft.com/office/drawing/2014/main" id="{E8AABA8F-5620-432D-8D0F-2F0FEF28925A}"/>
              </a:ext>
            </a:extLst>
          </p:cNvPr>
          <p:cNvSpPr>
            <a:spLocks noChangeArrowheads="1"/>
          </p:cNvSpPr>
          <p:nvPr/>
        </p:nvSpPr>
        <p:spPr bwMode="auto">
          <a:xfrm>
            <a:off x="0" y="8774547"/>
            <a:ext cx="6858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grpSp>
        <p:nvGrpSpPr>
          <p:cNvPr id="12" name="Group 11">
            <a:extLst>
              <a:ext uri="{FF2B5EF4-FFF2-40B4-BE49-F238E27FC236}">
                <a16:creationId xmlns:a16="http://schemas.microsoft.com/office/drawing/2014/main" id="{4AEBD6BE-E34C-4BFA-B368-7E1140C6D9A7}"/>
              </a:ext>
            </a:extLst>
          </p:cNvPr>
          <p:cNvGrpSpPr/>
          <p:nvPr/>
        </p:nvGrpSpPr>
        <p:grpSpPr>
          <a:xfrm>
            <a:off x="11446" y="4913056"/>
            <a:ext cx="6835109" cy="973430"/>
            <a:chOff x="22891" y="3985291"/>
            <a:chExt cx="6736978" cy="880157"/>
          </a:xfrm>
        </p:grpSpPr>
        <p:pic>
          <p:nvPicPr>
            <p:cNvPr id="1026" name="Picture 2">
              <a:extLst>
                <a:ext uri="{FF2B5EF4-FFF2-40B4-BE49-F238E27FC236}">
                  <a16:creationId xmlns:a16="http://schemas.microsoft.com/office/drawing/2014/main" id="{AD3A88AB-22FE-4074-AF9C-E5A230EF37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1" y="4000772"/>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519170D-7DEB-4550-AF7C-7408998E82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4008198"/>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EBE3B231-5B56-46E6-844A-CBCCB6FD9BC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6400" y="3993732"/>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B5A7E3DC-9F80-478D-B314-86F3823232E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4000772"/>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27E4F202-46D3-454C-BDD7-04B2EEC52CB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48415" y="3994938"/>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BA9AA1B6-DA7E-45EA-B96A-B1BE7E596DF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91000" y="3993223"/>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1A1DBDBB-F658-4DC0-B56C-5FAFE59DAEA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52800" y="3991125"/>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FA038A42-38D6-4DD1-9127-4F4C3B43397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02619" y="3985291"/>
              <a:ext cx="857250" cy="857250"/>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TextBox 33">
            <a:extLst>
              <a:ext uri="{FF2B5EF4-FFF2-40B4-BE49-F238E27FC236}">
                <a16:creationId xmlns:a16="http://schemas.microsoft.com/office/drawing/2014/main" id="{CF27DDE8-A504-4925-942A-2DDAEB01FD36}"/>
              </a:ext>
            </a:extLst>
          </p:cNvPr>
          <p:cNvSpPr txBox="1"/>
          <p:nvPr/>
        </p:nvSpPr>
        <p:spPr>
          <a:xfrm>
            <a:off x="97235" y="3952007"/>
            <a:ext cx="6743700" cy="3831818"/>
          </a:xfrm>
          <a:prstGeom prst="rect">
            <a:avLst/>
          </a:prstGeom>
          <a:noFill/>
        </p:spPr>
        <p:txBody>
          <a:bodyPr wrap="square">
            <a:spAutoFit/>
          </a:bodyPr>
          <a:lstStyle/>
          <a:p>
            <a:pPr marL="171450" indent="-171450">
              <a:spcAft>
                <a:spcPts val="600"/>
              </a:spcAft>
              <a:buFont typeface="Arial" panose="020B0604020202020204" pitchFamily="34" charset="0"/>
              <a:buChar char="•"/>
            </a:pPr>
            <a:r>
              <a:rPr lang="en-US" sz="1000" dirty="0"/>
              <a:t>Big Country Gold has over 1200 songs in our library.   </a:t>
            </a:r>
          </a:p>
          <a:p>
            <a:pPr marL="171450" indent="-171450">
              <a:spcAft>
                <a:spcPts val="600"/>
              </a:spcAft>
              <a:buFont typeface="Arial" panose="020B0604020202020204" pitchFamily="34" charset="0"/>
              <a:buChar char="•"/>
            </a:pPr>
            <a:r>
              <a:rPr lang="en-US" sz="1000" dirty="0"/>
              <a:t>Core of the music is 1980's country when the country music format was experiencing it's largest growth along with hits from the 70s and into the early 90’s and classic songs picked from the music vault. </a:t>
            </a:r>
          </a:p>
          <a:p>
            <a:pPr marL="171450" indent="-171450">
              <a:spcAft>
                <a:spcPts val="600"/>
              </a:spcAft>
              <a:buFont typeface="Arial" panose="020B0604020202020204" pitchFamily="34" charset="0"/>
              <a:buChar char="•"/>
            </a:pPr>
            <a:r>
              <a:rPr lang="en-US" sz="1000" dirty="0"/>
              <a:t>Artists range from the well-known super-stars to the one-hit wonders and some of the popular cross-over artists and groups of the era.</a:t>
            </a:r>
          </a:p>
          <a:p>
            <a:pPr marL="171450" indent="-171450">
              <a:spcAft>
                <a:spcPts val="600"/>
              </a:spcAft>
              <a:buFont typeface="Arial" panose="020B0604020202020204" pitchFamily="34" charset="0"/>
              <a:buChar char="•"/>
            </a:pPr>
            <a:endParaRPr lang="en-US" sz="1000" dirty="0"/>
          </a:p>
          <a:p>
            <a:pPr marL="171450" indent="-171450">
              <a:spcAft>
                <a:spcPts val="600"/>
              </a:spcAft>
              <a:buFont typeface="Arial" panose="020B0604020202020204" pitchFamily="34" charset="0"/>
              <a:buChar char="•"/>
            </a:pPr>
            <a:endParaRPr lang="en-US" sz="1000" dirty="0"/>
          </a:p>
          <a:p>
            <a:pPr marL="171450" indent="-171450">
              <a:spcAft>
                <a:spcPts val="600"/>
              </a:spcAft>
              <a:buFont typeface="Arial" panose="020B0604020202020204" pitchFamily="34" charset="0"/>
              <a:buChar char="•"/>
            </a:pPr>
            <a:endParaRPr lang="en-US" sz="1000" dirty="0"/>
          </a:p>
          <a:p>
            <a:pPr marL="171450" indent="-171450">
              <a:spcAft>
                <a:spcPts val="600"/>
              </a:spcAft>
              <a:buFont typeface="Arial" panose="020B0604020202020204" pitchFamily="34" charset="0"/>
              <a:buChar char="•"/>
            </a:pPr>
            <a:endParaRPr lang="en-US" sz="1000" dirty="0"/>
          </a:p>
          <a:p>
            <a:pPr marL="171450" indent="-171450">
              <a:spcAft>
                <a:spcPts val="600"/>
              </a:spcAft>
              <a:buFont typeface="Arial" panose="020B0604020202020204" pitchFamily="34" charset="0"/>
              <a:buChar char="•"/>
            </a:pPr>
            <a:r>
              <a:rPr lang="en-US" sz="1000" dirty="0"/>
              <a:t>WCBY enjoys being part of the community and helps promote local/regional non-profits and charity organizations and communities with announcements and information about their events and fund raisers on The Community Calendar.  </a:t>
            </a:r>
          </a:p>
          <a:p>
            <a:pPr marL="171450" indent="-171450">
              <a:spcAft>
                <a:spcPts val="600"/>
              </a:spcAft>
              <a:buFont typeface="Arial" panose="020B0604020202020204" pitchFamily="34" charset="0"/>
              <a:buChar char="•"/>
            </a:pPr>
            <a:r>
              <a:rPr lang="en-US" sz="1000" dirty="0"/>
              <a:t>WCBY features daily health care programs and an animal adoption/found pet report from the Cheboygan County Humane Society.</a:t>
            </a:r>
          </a:p>
          <a:p>
            <a:pPr marL="171450" indent="-171450">
              <a:spcAft>
                <a:spcPts val="600"/>
              </a:spcAft>
              <a:buFont typeface="Arial" panose="020B0604020202020204" pitchFamily="34" charset="0"/>
              <a:buChar char="•"/>
            </a:pPr>
            <a:r>
              <a:rPr lang="en-US" sz="1000" dirty="0"/>
              <a:t>Mike Grisdale hosts </a:t>
            </a:r>
            <a:r>
              <a:rPr lang="en-US" sz="1000" b="1" dirty="0"/>
              <a:t>"The Saturday Scoreboard" </a:t>
            </a:r>
            <a:r>
              <a:rPr lang="en-US" sz="1000" dirty="0"/>
              <a:t>as part of the Saturday Noon News, The Saturday Scoreboard is a recap of local high school sports, collegiate and professional sports as well.  </a:t>
            </a:r>
          </a:p>
          <a:p>
            <a:pPr marL="171450" indent="-171450">
              <a:spcAft>
                <a:spcPts val="600"/>
              </a:spcAft>
              <a:buFont typeface="Arial" panose="020B0604020202020204" pitchFamily="34" charset="0"/>
              <a:buChar char="•"/>
            </a:pPr>
            <a:r>
              <a:rPr lang="en-US" sz="1000" dirty="0"/>
              <a:t>Sunday's we have 2 live church broadcasts - that serve a vital link to many who are homebound and with the pandemic they allow folks to stay at home and hear the services.</a:t>
            </a:r>
          </a:p>
          <a:p>
            <a:endParaRPr lang="en-US" dirty="0"/>
          </a:p>
        </p:txBody>
      </p:sp>
      <p:pic>
        <p:nvPicPr>
          <p:cNvPr id="35" name="Picture 34">
            <a:extLst>
              <a:ext uri="{FF2B5EF4-FFF2-40B4-BE49-F238E27FC236}">
                <a16:creationId xmlns:a16="http://schemas.microsoft.com/office/drawing/2014/main" id="{0FEA76AB-9E46-49AA-92B5-F1951A6B9E42}"/>
              </a:ext>
            </a:extLst>
          </p:cNvPr>
          <p:cNvPicPr>
            <a:picLocks noChangeAspect="1"/>
          </p:cNvPicPr>
          <p:nvPr/>
        </p:nvPicPr>
        <p:blipFill rotWithShape="1">
          <a:blip r:embed="rId13"/>
          <a:srcRect l="23528" t="16451" r="65983" b="64951"/>
          <a:stretch/>
        </p:blipFill>
        <p:spPr>
          <a:xfrm>
            <a:off x="6069259" y="1443209"/>
            <a:ext cx="625103" cy="663301"/>
          </a:xfrm>
          <a:prstGeom prst="rect">
            <a:avLst/>
          </a:prstGeom>
        </p:spPr>
      </p:pic>
      <p:sp>
        <p:nvSpPr>
          <p:cNvPr id="36" name="TextBox 35">
            <a:extLst>
              <a:ext uri="{FF2B5EF4-FFF2-40B4-BE49-F238E27FC236}">
                <a16:creationId xmlns:a16="http://schemas.microsoft.com/office/drawing/2014/main" id="{CAB4FA8F-4788-4755-BF89-052A1E8A789B}"/>
              </a:ext>
            </a:extLst>
          </p:cNvPr>
          <p:cNvSpPr txBox="1"/>
          <p:nvPr/>
        </p:nvSpPr>
        <p:spPr>
          <a:xfrm>
            <a:off x="5301101" y="2195626"/>
            <a:ext cx="1627757" cy="415498"/>
          </a:xfrm>
          <a:prstGeom prst="rect">
            <a:avLst/>
          </a:prstGeom>
          <a:noFill/>
        </p:spPr>
        <p:txBody>
          <a:bodyPr wrap="square" rtlCol="0">
            <a:spAutoFit/>
          </a:bodyPr>
          <a:lstStyle/>
          <a:p>
            <a:pPr algn="ctr"/>
            <a:r>
              <a:rPr lang="en-US" sz="1050" b="1" dirty="0">
                <a:latin typeface="+mj-lt"/>
              </a:rPr>
              <a:t>STREAMING ONLINE</a:t>
            </a:r>
          </a:p>
          <a:p>
            <a:pPr algn="ctr"/>
            <a:r>
              <a:rPr lang="en-US" sz="1050" b="1" dirty="0">
                <a:latin typeface="+mj-lt"/>
              </a:rPr>
              <a:t>www.bigcoutrygold.com</a:t>
            </a:r>
            <a:endParaRPr lang="en-US" sz="1050" b="1" dirty="0">
              <a:solidFill>
                <a:srgbClr val="FF0000"/>
              </a:solidFill>
              <a:latin typeface="+mj-lt"/>
            </a:endParaRPr>
          </a:p>
        </p:txBody>
      </p:sp>
      <p:grpSp>
        <p:nvGrpSpPr>
          <p:cNvPr id="14" name="Group 13">
            <a:extLst>
              <a:ext uri="{FF2B5EF4-FFF2-40B4-BE49-F238E27FC236}">
                <a16:creationId xmlns:a16="http://schemas.microsoft.com/office/drawing/2014/main" id="{BDB38766-3DE0-49E9-8C0C-97F5F5FF1C1A}"/>
              </a:ext>
            </a:extLst>
          </p:cNvPr>
          <p:cNvGrpSpPr/>
          <p:nvPr/>
        </p:nvGrpSpPr>
        <p:grpSpPr>
          <a:xfrm>
            <a:off x="3941365" y="2757043"/>
            <a:ext cx="2819400" cy="1173864"/>
            <a:chOff x="4038600" y="2421681"/>
            <a:chExt cx="2819400" cy="1173864"/>
          </a:xfrm>
        </p:grpSpPr>
        <p:sp>
          <p:nvSpPr>
            <p:cNvPr id="27" name="TextBox 26">
              <a:extLst>
                <a:ext uri="{FF2B5EF4-FFF2-40B4-BE49-F238E27FC236}">
                  <a16:creationId xmlns:a16="http://schemas.microsoft.com/office/drawing/2014/main" id="{1095ECA4-3D33-4FEC-939E-70D07781E168}"/>
                </a:ext>
              </a:extLst>
            </p:cNvPr>
            <p:cNvSpPr txBox="1"/>
            <p:nvPr/>
          </p:nvSpPr>
          <p:spPr>
            <a:xfrm>
              <a:off x="4038600" y="3164658"/>
              <a:ext cx="2819400" cy="430887"/>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n-US" sz="1100" b="1" dirty="0"/>
                <a:t>News &amp; Sports</a:t>
              </a:r>
              <a:r>
                <a:rPr lang="en-US" sz="1100" dirty="0"/>
                <a:t> with Mike Grisdale </a:t>
              </a:r>
            </a:p>
            <a:p>
              <a:pPr algn="ctr"/>
              <a:r>
                <a:rPr lang="en-US" sz="1100" b="1" dirty="0"/>
                <a:t>Weather Forecasts </a:t>
              </a:r>
              <a:r>
                <a:rPr lang="en-US" sz="1100" dirty="0"/>
                <a:t>by Tim O’Brien</a:t>
              </a:r>
            </a:p>
          </p:txBody>
        </p:sp>
        <p:pic>
          <p:nvPicPr>
            <p:cNvPr id="1044" name="Picture 20">
              <a:extLst>
                <a:ext uri="{FF2B5EF4-FFF2-40B4-BE49-F238E27FC236}">
                  <a16:creationId xmlns:a16="http://schemas.microsoft.com/office/drawing/2014/main" id="{5D92E9FC-461C-4A96-83AD-B2F895D80579}"/>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092807" y="2421681"/>
              <a:ext cx="690606" cy="726954"/>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a:extLst>
                <a:ext uri="{FF2B5EF4-FFF2-40B4-BE49-F238E27FC236}">
                  <a16:creationId xmlns:a16="http://schemas.microsoft.com/office/drawing/2014/main" id="{16169C02-666D-4A4B-9B13-879FDDA274A5}"/>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118528" y="2447735"/>
              <a:ext cx="690606" cy="719381"/>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a:extLst>
                <a:ext uri="{FF2B5EF4-FFF2-40B4-BE49-F238E27FC236}">
                  <a16:creationId xmlns:a16="http://schemas.microsoft.com/office/drawing/2014/main" id="{E7205377-8B24-4571-A466-A2E4E280716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155763" y="2485334"/>
              <a:ext cx="663301" cy="663301"/>
            </a:xfrm>
            <a:prstGeom prst="rect">
              <a:avLst/>
            </a:prstGeom>
            <a:noFill/>
            <a:extLst>
              <a:ext uri="{909E8E84-426E-40DD-AFC4-6F175D3DCCD1}">
                <a14:hiddenFill xmlns:a14="http://schemas.microsoft.com/office/drawing/2010/main">
                  <a:solidFill>
                    <a:srgbClr val="FFFFFF"/>
                  </a:solidFill>
                </a14:hiddenFill>
              </a:ext>
            </a:extLst>
          </p:spPr>
        </p:pic>
      </p:grpSp>
      <p:pic>
        <p:nvPicPr>
          <p:cNvPr id="32" name="Picture 31">
            <a:extLst>
              <a:ext uri="{FF2B5EF4-FFF2-40B4-BE49-F238E27FC236}">
                <a16:creationId xmlns:a16="http://schemas.microsoft.com/office/drawing/2014/main" id="{7A0E6240-6339-46D1-B1C7-C8575BEA140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767265" y="388213"/>
            <a:ext cx="1917572" cy="989923"/>
          </a:xfrm>
          <a:prstGeom prst="rect">
            <a:avLst/>
          </a:prstGeom>
        </p:spPr>
      </p:pic>
      <p:pic>
        <p:nvPicPr>
          <p:cNvPr id="9" name="Picture 8">
            <a:extLst>
              <a:ext uri="{FF2B5EF4-FFF2-40B4-BE49-F238E27FC236}">
                <a16:creationId xmlns:a16="http://schemas.microsoft.com/office/drawing/2014/main" id="{A6066A62-19EF-4840-A4DD-B06DDE1AE890}"/>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t="18868"/>
          <a:stretch/>
        </p:blipFill>
        <p:spPr>
          <a:xfrm>
            <a:off x="-79608" y="291951"/>
            <a:ext cx="4926249" cy="3722190"/>
          </a:xfrm>
          <a:prstGeom prst="rect">
            <a:avLst/>
          </a:prstGeom>
        </p:spPr>
      </p:pic>
    </p:spTree>
    <p:extLst>
      <p:ext uri="{BB962C8B-B14F-4D97-AF65-F5344CB8AC3E}">
        <p14:creationId xmlns:p14="http://schemas.microsoft.com/office/powerpoint/2010/main" val="3639506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8249793-B955-4CA7-B6ED-2E9900C53F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236368"/>
            <a:ext cx="5257800" cy="5009444"/>
          </a:xfrm>
          <a:prstGeom prst="rect">
            <a:avLst/>
          </a:prstGeom>
        </p:spPr>
      </p:pic>
      <p:pic>
        <p:nvPicPr>
          <p:cNvPr id="6" name="Picture 5">
            <a:extLst>
              <a:ext uri="{FF2B5EF4-FFF2-40B4-BE49-F238E27FC236}">
                <a16:creationId xmlns:a16="http://schemas.microsoft.com/office/drawing/2014/main" id="{6A0F8862-0A2F-445D-9B3E-0C6016EF60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00" y="300634"/>
            <a:ext cx="1862328" cy="1193054"/>
          </a:xfrm>
          <a:prstGeom prst="rect">
            <a:avLst/>
          </a:prstGeom>
        </p:spPr>
      </p:pic>
      <p:sp>
        <p:nvSpPr>
          <p:cNvPr id="7" name="TextBox 6">
            <a:extLst>
              <a:ext uri="{FF2B5EF4-FFF2-40B4-BE49-F238E27FC236}">
                <a16:creationId xmlns:a16="http://schemas.microsoft.com/office/drawing/2014/main" id="{5FD26481-F1C8-4AB4-A87D-970B45ACD910}"/>
              </a:ext>
            </a:extLst>
          </p:cNvPr>
          <p:cNvSpPr txBox="1"/>
          <p:nvPr/>
        </p:nvSpPr>
        <p:spPr>
          <a:xfrm>
            <a:off x="4857121" y="2022921"/>
            <a:ext cx="2209800" cy="1184940"/>
          </a:xfrm>
          <a:prstGeom prst="rect">
            <a:avLst/>
          </a:prstGeom>
          <a:noFill/>
        </p:spPr>
        <p:txBody>
          <a:bodyPr wrap="square" rtlCol="0">
            <a:spAutoFit/>
          </a:bodyPr>
          <a:lstStyle/>
          <a:p>
            <a:pPr algn="ctr"/>
            <a:r>
              <a:rPr lang="en-US" sz="900" b="1" dirty="0">
                <a:latin typeface="Arial" panose="020B0604020202020204" pitchFamily="34" charset="0"/>
                <a:cs typeface="Arial" panose="020B0604020202020204" pitchFamily="34" charset="0"/>
              </a:rPr>
              <a:t>PETOSKEY, </a:t>
            </a:r>
          </a:p>
          <a:p>
            <a:pPr algn="ctr"/>
            <a:r>
              <a:rPr lang="en-US" sz="900" b="1" dirty="0">
                <a:latin typeface="Arial" panose="020B0604020202020204" pitchFamily="34" charset="0"/>
                <a:cs typeface="Arial" panose="020B0604020202020204" pitchFamily="34" charset="0"/>
              </a:rPr>
              <a:t>CHARLEVOIX &amp; MACKINAC STRAITS AREA</a:t>
            </a:r>
          </a:p>
          <a:p>
            <a:pPr algn="ctr"/>
            <a:r>
              <a:rPr lang="en-US" sz="1200" b="1" dirty="0">
                <a:solidFill>
                  <a:srgbClr val="92D050"/>
                </a:solidFill>
                <a:latin typeface="Arial" panose="020B0604020202020204" pitchFamily="34" charset="0"/>
                <a:cs typeface="Arial" panose="020B0604020202020204" pitchFamily="34" charset="0"/>
              </a:rPr>
              <a:t>WWMK</a:t>
            </a:r>
          </a:p>
          <a:p>
            <a:pPr algn="ctr"/>
            <a:r>
              <a:rPr lang="en-US" sz="1200" b="1" dirty="0">
                <a:solidFill>
                  <a:srgbClr val="92D050"/>
                </a:solidFill>
                <a:latin typeface="Arial" panose="020B0604020202020204" pitchFamily="34" charset="0"/>
                <a:cs typeface="Arial" panose="020B0604020202020204" pitchFamily="34" charset="0"/>
              </a:rPr>
              <a:t>106.3</a:t>
            </a:r>
          </a:p>
          <a:p>
            <a:pPr algn="ctr"/>
            <a:endParaRPr lang="en-US" sz="800" b="1" dirty="0">
              <a:latin typeface="Arial" panose="020B0604020202020204" pitchFamily="34" charset="0"/>
              <a:cs typeface="Arial" panose="020B0604020202020204" pitchFamily="34" charset="0"/>
            </a:endParaRPr>
          </a:p>
          <a:p>
            <a:pPr algn="ctr"/>
            <a:endParaRPr lang="en-US" sz="1200" b="1" dirty="0">
              <a:solidFill>
                <a:srgbClr val="92D050"/>
              </a:solidFill>
              <a:latin typeface="Arial" panose="020B0604020202020204" pitchFamily="34" charset="0"/>
              <a:cs typeface="Arial" panose="020B0604020202020204" pitchFamily="34" charset="0"/>
            </a:endParaRPr>
          </a:p>
        </p:txBody>
      </p:sp>
      <p:cxnSp>
        <p:nvCxnSpPr>
          <p:cNvPr id="11" name="Straight Connector 10">
            <a:extLst>
              <a:ext uri="{FF2B5EF4-FFF2-40B4-BE49-F238E27FC236}">
                <a16:creationId xmlns:a16="http://schemas.microsoft.com/office/drawing/2014/main" id="{60820F10-BA57-4235-B54E-16A22C42256A}"/>
              </a:ext>
            </a:extLst>
          </p:cNvPr>
          <p:cNvCxnSpPr>
            <a:cxnSpLocks/>
          </p:cNvCxnSpPr>
          <p:nvPr/>
        </p:nvCxnSpPr>
        <p:spPr>
          <a:xfrm flipV="1">
            <a:off x="0" y="4780845"/>
            <a:ext cx="6858000" cy="19987"/>
          </a:xfrm>
          <a:prstGeom prst="line">
            <a:avLst/>
          </a:prstGeom>
        </p:spPr>
        <p:style>
          <a:lnRef idx="2">
            <a:schemeClr val="dk1"/>
          </a:lnRef>
          <a:fillRef idx="0">
            <a:schemeClr val="dk1"/>
          </a:fillRef>
          <a:effectRef idx="1">
            <a:schemeClr val="dk1"/>
          </a:effectRef>
          <a:fontRef idx="minor">
            <a:schemeClr val="tx1"/>
          </a:fontRef>
        </p:style>
      </p:cxnSp>
      <p:pic>
        <p:nvPicPr>
          <p:cNvPr id="12" name="Picture 11">
            <a:extLst>
              <a:ext uri="{FF2B5EF4-FFF2-40B4-BE49-F238E27FC236}">
                <a16:creationId xmlns:a16="http://schemas.microsoft.com/office/drawing/2014/main" id="{F4B09EBF-5D2A-44FD-860C-65E6CCBD8170}"/>
              </a:ext>
            </a:extLst>
          </p:cNvPr>
          <p:cNvPicPr>
            <a:picLocks noChangeAspect="1"/>
          </p:cNvPicPr>
          <p:nvPr/>
        </p:nvPicPr>
        <p:blipFill rotWithShape="1">
          <a:blip r:embed="rId4"/>
          <a:srcRect l="23528" t="16451" r="65983" b="64951"/>
          <a:stretch/>
        </p:blipFill>
        <p:spPr>
          <a:xfrm>
            <a:off x="5985362" y="3317780"/>
            <a:ext cx="625103" cy="663301"/>
          </a:xfrm>
          <a:prstGeom prst="rect">
            <a:avLst/>
          </a:prstGeom>
        </p:spPr>
      </p:pic>
      <p:sp>
        <p:nvSpPr>
          <p:cNvPr id="13" name="TextBox 12">
            <a:extLst>
              <a:ext uri="{FF2B5EF4-FFF2-40B4-BE49-F238E27FC236}">
                <a16:creationId xmlns:a16="http://schemas.microsoft.com/office/drawing/2014/main" id="{3917939E-7D41-4AC8-BED7-02A6A865E2B9}"/>
              </a:ext>
            </a:extLst>
          </p:cNvPr>
          <p:cNvSpPr txBox="1"/>
          <p:nvPr/>
        </p:nvSpPr>
        <p:spPr>
          <a:xfrm>
            <a:off x="5007778" y="4121349"/>
            <a:ext cx="1660897" cy="461665"/>
          </a:xfrm>
          <a:prstGeom prst="rect">
            <a:avLst/>
          </a:prstGeom>
          <a:noFill/>
        </p:spPr>
        <p:txBody>
          <a:bodyPr wrap="square" rtlCol="0">
            <a:spAutoFit/>
          </a:bodyPr>
          <a:lstStyle/>
          <a:p>
            <a:pPr algn="ctr"/>
            <a:r>
              <a:rPr lang="en-US" sz="1200" b="1" dirty="0">
                <a:latin typeface="+mj-lt"/>
              </a:rPr>
              <a:t>STREAMING ONLINE</a:t>
            </a:r>
          </a:p>
          <a:p>
            <a:pPr algn="ctr"/>
            <a:r>
              <a:rPr lang="en-US" sz="1200" b="1" dirty="0">
                <a:latin typeface="+mj-lt"/>
              </a:rPr>
              <a:t>www.1063macfm.com</a:t>
            </a:r>
            <a:endParaRPr lang="en-US" sz="1200" b="1" dirty="0">
              <a:solidFill>
                <a:srgbClr val="FF0000"/>
              </a:solidFill>
              <a:latin typeface="+mj-lt"/>
            </a:endParaRPr>
          </a:p>
        </p:txBody>
      </p:sp>
      <p:grpSp>
        <p:nvGrpSpPr>
          <p:cNvPr id="8" name="Group 7">
            <a:extLst>
              <a:ext uri="{FF2B5EF4-FFF2-40B4-BE49-F238E27FC236}">
                <a16:creationId xmlns:a16="http://schemas.microsoft.com/office/drawing/2014/main" id="{BCD72A1E-D006-40FB-A18F-AFBC5977DCF7}"/>
              </a:ext>
            </a:extLst>
          </p:cNvPr>
          <p:cNvGrpSpPr/>
          <p:nvPr/>
        </p:nvGrpSpPr>
        <p:grpSpPr>
          <a:xfrm>
            <a:off x="15388" y="6019800"/>
            <a:ext cx="6827224" cy="866865"/>
            <a:chOff x="0" y="4822091"/>
            <a:chExt cx="6827224" cy="866865"/>
          </a:xfrm>
        </p:grpSpPr>
        <p:pic>
          <p:nvPicPr>
            <p:cNvPr id="2050" name="Picture 2">
              <a:extLst>
                <a:ext uri="{FF2B5EF4-FFF2-40B4-BE49-F238E27FC236}">
                  <a16:creationId xmlns:a16="http://schemas.microsoft.com/office/drawing/2014/main" id="{3F8A339D-938C-4678-B9A8-0ACED25D86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822091"/>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64F8AB02-3A42-4CE3-A600-326D85E723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7250" y="4822895"/>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440BC72B-4F8B-4EE0-ADA2-7581716240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11187" y="4831706"/>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481F6AA2-7A16-486E-AACD-76168F7AB0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45246" y="4831706"/>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4D638F32-12E5-413D-AEBD-4EF324DBBF1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99183" y="4831706"/>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C09028A4-B540-4D2F-B8A1-225DFC8D2A1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56433" y="4831706"/>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a:extLst>
                <a:ext uri="{FF2B5EF4-FFF2-40B4-BE49-F238E27FC236}">
                  <a16:creationId xmlns:a16="http://schemas.microsoft.com/office/drawing/2014/main" id="{AD61C15E-9261-4E7F-AA54-6598D846777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15848" y="4822091"/>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a:extLst>
                <a:ext uri="{FF2B5EF4-FFF2-40B4-BE49-F238E27FC236}">
                  <a16:creationId xmlns:a16="http://schemas.microsoft.com/office/drawing/2014/main" id="{32915FBE-30A1-40E5-8C30-AAFCDB7DC6A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69974" y="4822091"/>
              <a:ext cx="857250" cy="857250"/>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TextBox 19">
            <a:extLst>
              <a:ext uri="{FF2B5EF4-FFF2-40B4-BE49-F238E27FC236}">
                <a16:creationId xmlns:a16="http://schemas.microsoft.com/office/drawing/2014/main" id="{228BC8C4-A056-461C-AD9B-37C1ABB62B5E}"/>
              </a:ext>
            </a:extLst>
          </p:cNvPr>
          <p:cNvSpPr txBox="1"/>
          <p:nvPr/>
        </p:nvSpPr>
        <p:spPr>
          <a:xfrm>
            <a:off x="15389" y="5295683"/>
            <a:ext cx="6827224" cy="2585323"/>
          </a:xfrm>
          <a:prstGeom prst="rect">
            <a:avLst/>
          </a:prstGeom>
          <a:noFill/>
        </p:spPr>
        <p:txBody>
          <a:bodyPr wrap="square" rtlCol="0">
            <a:spAutoFit/>
          </a:bodyPr>
          <a:lstStyle/>
          <a:p>
            <a:pPr algn="ctr"/>
            <a:endParaRPr lang="en-US" dirty="0"/>
          </a:p>
          <a:p>
            <a:pPr algn="ctr"/>
            <a:r>
              <a:rPr lang="en-US" sz="2800" b="1" dirty="0"/>
              <a:t>SMOOTH SAILING 106.3 MAC-FM</a:t>
            </a:r>
          </a:p>
          <a:p>
            <a:pPr algn="ctr"/>
            <a:endParaRPr lang="en-US" sz="2800" b="1" i="1" dirty="0"/>
          </a:p>
          <a:p>
            <a:pPr algn="ctr"/>
            <a:endParaRPr lang="en-US" sz="1400" i="1" dirty="0"/>
          </a:p>
          <a:p>
            <a:pPr algn="ctr"/>
            <a:endParaRPr lang="en-US" sz="1400" i="1" dirty="0"/>
          </a:p>
          <a:p>
            <a:pPr algn="ctr"/>
            <a:endParaRPr lang="en-US" sz="1400" i="1" dirty="0"/>
          </a:p>
          <a:p>
            <a:pPr algn="ctr"/>
            <a:r>
              <a:rPr lang="en-US" sz="1400" i="1" dirty="0"/>
              <a:t>The </a:t>
            </a:r>
            <a:r>
              <a:rPr lang="en-US" sz="1400" b="1" i="1" dirty="0"/>
              <a:t>Smooth Sailing MAC-FM</a:t>
            </a:r>
            <a:r>
              <a:rPr lang="en-US" sz="1400" i="1" dirty="0"/>
              <a:t> is a unique blend of smooth hits of the 70’s and 80’s.  </a:t>
            </a:r>
          </a:p>
          <a:p>
            <a:pPr algn="ctr"/>
            <a:r>
              <a:rPr lang="en-US" sz="1600" dirty="0"/>
              <a:t>Smooth doesn’t just mean slow, but music you can relax to and enjoy whether you’re driving, listening at work or just sailing away.</a:t>
            </a:r>
          </a:p>
        </p:txBody>
      </p:sp>
      <p:sp>
        <p:nvSpPr>
          <p:cNvPr id="21" name="Rectangle 20">
            <a:extLst>
              <a:ext uri="{FF2B5EF4-FFF2-40B4-BE49-F238E27FC236}">
                <a16:creationId xmlns:a16="http://schemas.microsoft.com/office/drawing/2014/main" id="{D145336C-758A-4EEF-85F4-5EA1929025E9}"/>
              </a:ext>
            </a:extLst>
          </p:cNvPr>
          <p:cNvSpPr/>
          <p:nvPr/>
        </p:nvSpPr>
        <p:spPr>
          <a:xfrm>
            <a:off x="136871" y="4837846"/>
            <a:ext cx="6584258" cy="738664"/>
          </a:xfrm>
          <a:prstGeom prst="rect">
            <a:avLst/>
          </a:prstGeom>
        </p:spPr>
        <p:txBody>
          <a:bodyPr wrap="square">
            <a:spAutoFit/>
          </a:bodyPr>
          <a:lstStyle/>
          <a:p>
            <a:r>
              <a:rPr lang="en-US" sz="1400" i="1" dirty="0">
                <a:latin typeface="Calibri" panose="020F0502020204030204" pitchFamily="34" charset="0"/>
                <a:ea typeface="Calibri" panose="020F0502020204030204" pitchFamily="34" charset="0"/>
              </a:rPr>
              <a:t>The MAC FM is targeted at the affluent 35+ listener who our advertisers need to reach and is custom designed to provide a perfect blend for at work listening, and to serve as the perfect back drop sound for any business in the area.</a:t>
            </a:r>
            <a:endParaRPr lang="en-US" sz="1400" i="1" dirty="0"/>
          </a:p>
        </p:txBody>
      </p:sp>
      <p:pic>
        <p:nvPicPr>
          <p:cNvPr id="25" name="Picture 24">
            <a:extLst>
              <a:ext uri="{FF2B5EF4-FFF2-40B4-BE49-F238E27FC236}">
                <a16:creationId xmlns:a16="http://schemas.microsoft.com/office/drawing/2014/main" id="{966C7C78-02E4-4529-8095-77F275F61638}"/>
              </a:ext>
            </a:extLst>
          </p:cNvPr>
          <p:cNvPicPr>
            <a:picLocks noChangeAspect="1"/>
          </p:cNvPicPr>
          <p:nvPr/>
        </p:nvPicPr>
        <p:blipFill rotWithShape="1">
          <a:blip r:embed="rId13"/>
          <a:srcRect l="18889" t="16420" r="33333" b="44074"/>
          <a:stretch/>
        </p:blipFill>
        <p:spPr>
          <a:xfrm>
            <a:off x="5029200" y="8028807"/>
            <a:ext cx="1428121" cy="673395"/>
          </a:xfrm>
          <a:prstGeom prst="rect">
            <a:avLst/>
          </a:prstGeom>
        </p:spPr>
      </p:pic>
      <p:graphicFrame>
        <p:nvGraphicFramePr>
          <p:cNvPr id="26" name="Table 25">
            <a:extLst>
              <a:ext uri="{FF2B5EF4-FFF2-40B4-BE49-F238E27FC236}">
                <a16:creationId xmlns:a16="http://schemas.microsoft.com/office/drawing/2014/main" id="{F303ECFC-123E-4E40-A2E2-B0033608A9FA}"/>
              </a:ext>
            </a:extLst>
          </p:cNvPr>
          <p:cNvGraphicFramePr>
            <a:graphicFrameLocks noGrp="1"/>
          </p:cNvGraphicFramePr>
          <p:nvPr>
            <p:extLst>
              <p:ext uri="{D42A27DB-BD31-4B8C-83A1-F6EECF244321}">
                <p14:modId xmlns:p14="http://schemas.microsoft.com/office/powerpoint/2010/main" val="2768611280"/>
              </p:ext>
            </p:extLst>
          </p:nvPr>
        </p:nvGraphicFramePr>
        <p:xfrm>
          <a:off x="113489" y="8092849"/>
          <a:ext cx="4894289" cy="550068"/>
        </p:xfrm>
        <a:graphic>
          <a:graphicData uri="http://schemas.openxmlformats.org/drawingml/2006/table">
            <a:tbl>
              <a:tblPr/>
              <a:tblGrid>
                <a:gridCol w="4894289">
                  <a:extLst>
                    <a:ext uri="{9D8B030D-6E8A-4147-A177-3AD203B41FA5}">
                      <a16:colId xmlns:a16="http://schemas.microsoft.com/office/drawing/2014/main" val="2079797650"/>
                    </a:ext>
                  </a:extLst>
                </a:gridCol>
              </a:tblGrid>
              <a:tr h="275748">
                <a:tc>
                  <a:txBody>
                    <a:bodyPr/>
                    <a:lstStyle/>
                    <a:p>
                      <a:pPr algn="ctr"/>
                      <a:r>
                        <a:rPr lang="en-US" b="1" dirty="0">
                          <a:solidFill>
                            <a:srgbClr val="FF0000"/>
                          </a:solidFill>
                          <a:effectLst>
                            <a:outerShdw blurRad="38100" dist="38100" dir="2700000" algn="tl">
                              <a:srgbClr val="000000">
                                <a:alpha val="43137"/>
                              </a:srgbClr>
                            </a:outerShdw>
                          </a:effectLst>
                          <a:latin typeface="Arial Black" panose="020B0A04020102020204" pitchFamily="34" charset="0"/>
                        </a:rPr>
                        <a:t>HOME OF ST IGNACE SPORTS</a:t>
                      </a:r>
                      <a:endParaRPr lang="en-US" b="1" u="none" strike="noStrike" cap="all" dirty="0">
                        <a:solidFill>
                          <a:srgbClr val="FF0000"/>
                        </a:solidFill>
                        <a:effectLst>
                          <a:outerShdw blurRad="38100" dist="38100" dir="2700000" algn="tl">
                            <a:srgbClr val="000000">
                              <a:alpha val="43137"/>
                            </a:srgbClr>
                          </a:outerShdw>
                        </a:effectLst>
                        <a:latin typeface="Arial Black" panose="020B0A040201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149991595"/>
                  </a:ext>
                </a:extLst>
              </a:tr>
              <a:tr h="0">
                <a:tc>
                  <a:txBody>
                    <a:bodyPr/>
                    <a:lstStyle/>
                    <a:p>
                      <a:pPr algn="ctr"/>
                      <a:r>
                        <a:rPr lang="en-US" b="1" dirty="0">
                          <a:solidFill>
                            <a:srgbClr val="FF0000"/>
                          </a:solidFill>
                          <a:effectLst>
                            <a:outerShdw blurRad="38100" dist="38100" dir="2700000" algn="tl">
                              <a:srgbClr val="000000">
                                <a:alpha val="43137"/>
                              </a:srgbClr>
                            </a:outerShdw>
                          </a:effectLst>
                          <a:latin typeface="Arial Black" panose="020B0A04020102020204" pitchFamily="34" charset="0"/>
                        </a:rPr>
                        <a:t>LASALLE SAINTS Sports Coverage </a:t>
                      </a:r>
                    </a:p>
                  </a:txBody>
                  <a:tcPr marL="0" marR="0" marT="0" marB="0" anchor="ctr">
                    <a:lnL>
                      <a:noFill/>
                    </a:lnL>
                    <a:lnR>
                      <a:noFill/>
                    </a:lnR>
                    <a:lnT>
                      <a:noFill/>
                    </a:lnT>
                    <a:lnB>
                      <a:noFill/>
                    </a:lnB>
                  </a:tcPr>
                </a:tc>
                <a:extLst>
                  <a:ext uri="{0D108BD9-81ED-4DB2-BD59-A6C34878D82A}">
                    <a16:rowId xmlns:a16="http://schemas.microsoft.com/office/drawing/2014/main" val="4234869410"/>
                  </a:ext>
                </a:extLst>
              </a:tr>
            </a:tbl>
          </a:graphicData>
        </a:graphic>
      </p:graphicFrame>
      <p:cxnSp>
        <p:nvCxnSpPr>
          <p:cNvPr id="27" name="Straight Connector 26">
            <a:extLst>
              <a:ext uri="{FF2B5EF4-FFF2-40B4-BE49-F238E27FC236}">
                <a16:creationId xmlns:a16="http://schemas.microsoft.com/office/drawing/2014/main" id="{D2873AF6-5442-4738-876A-535081EECA9C}"/>
              </a:ext>
            </a:extLst>
          </p:cNvPr>
          <p:cNvCxnSpPr>
            <a:cxnSpLocks/>
          </p:cNvCxnSpPr>
          <p:nvPr/>
        </p:nvCxnSpPr>
        <p:spPr>
          <a:xfrm flipV="1">
            <a:off x="0" y="7927279"/>
            <a:ext cx="6858000" cy="19987"/>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280151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FD68FA-8E1B-4FFB-B8A3-C63BAD433EB2}"/>
              </a:ext>
            </a:extLst>
          </p:cNvPr>
          <p:cNvSpPr>
            <a:spLocks noGrp="1"/>
          </p:cNvSpPr>
          <p:nvPr>
            <p:ph type="title" idx="4294967295"/>
          </p:nvPr>
        </p:nvSpPr>
        <p:spPr>
          <a:xfrm>
            <a:off x="310967" y="2170401"/>
            <a:ext cx="3148013" cy="5646737"/>
          </a:xfrm>
          <a:prstGeom prst="rect">
            <a:avLst/>
          </a:prstGeom>
          <a:solidFill>
            <a:schemeClr val="accent1">
              <a:lumMod val="20000"/>
              <a:lumOff val="80000"/>
            </a:schemeClr>
          </a:solidFill>
          <a:ln>
            <a:solidFill>
              <a:schemeClr val="tx1"/>
            </a:solidFill>
          </a:ln>
        </p:spPr>
        <p:txBody>
          <a:bodyPr>
            <a:noAutofit/>
          </a:bodyPr>
          <a:lstStyle/>
          <a:p>
            <a:pPr>
              <a:lnSpc>
                <a:spcPct val="100000"/>
              </a:lnSpc>
            </a:pPr>
            <a:r>
              <a:rPr lang="en-US" sz="2400" dirty="0"/>
              <a:t>Bay City</a:t>
            </a:r>
            <a:br>
              <a:rPr lang="en-US" sz="2400" dirty="0"/>
            </a:br>
            <a:r>
              <a:rPr lang="en-US" sz="2400" dirty="0"/>
              <a:t>Cadillac</a:t>
            </a:r>
            <a:br>
              <a:rPr lang="en-US" sz="2400" dirty="0"/>
            </a:br>
            <a:r>
              <a:rPr lang="en-US" sz="2400" dirty="0"/>
              <a:t>Clare</a:t>
            </a:r>
            <a:br>
              <a:rPr lang="en-US" sz="2400" dirty="0"/>
            </a:br>
            <a:r>
              <a:rPr lang="en-US" sz="2400" dirty="0"/>
              <a:t>Freeland</a:t>
            </a:r>
            <a:br>
              <a:rPr lang="en-US" sz="2400" dirty="0"/>
            </a:br>
            <a:r>
              <a:rPr lang="en-US" sz="2400" dirty="0"/>
              <a:t>Gaylord</a:t>
            </a:r>
            <a:br>
              <a:rPr lang="en-US" sz="2400" dirty="0"/>
            </a:br>
            <a:r>
              <a:rPr lang="en-US" sz="2400" dirty="0"/>
              <a:t>Gladwin</a:t>
            </a:r>
            <a:br>
              <a:rPr lang="en-US" sz="2400" dirty="0"/>
            </a:br>
            <a:r>
              <a:rPr lang="en-US" sz="2400" dirty="0"/>
              <a:t>Grayling</a:t>
            </a:r>
            <a:br>
              <a:rPr lang="en-US" sz="2400" dirty="0"/>
            </a:br>
            <a:r>
              <a:rPr lang="en-US" sz="2400" dirty="0"/>
              <a:t>Harrison</a:t>
            </a:r>
            <a:br>
              <a:rPr lang="en-US" sz="2400" dirty="0"/>
            </a:br>
            <a:r>
              <a:rPr lang="en-US" sz="2400" dirty="0"/>
              <a:t>Houghton Lake</a:t>
            </a:r>
            <a:br>
              <a:rPr lang="en-US" sz="2400" dirty="0"/>
            </a:br>
            <a:r>
              <a:rPr lang="en-US" sz="2400" dirty="0"/>
              <a:t>Lake City</a:t>
            </a:r>
            <a:br>
              <a:rPr lang="en-US" sz="2400" dirty="0"/>
            </a:br>
            <a:r>
              <a:rPr lang="en-US" sz="2400" dirty="0"/>
              <a:t>Midland</a:t>
            </a:r>
            <a:br>
              <a:rPr lang="en-US" sz="2400" dirty="0"/>
            </a:br>
            <a:r>
              <a:rPr lang="en-US" sz="2400" dirty="0"/>
              <a:t>Mt. Pleasant</a:t>
            </a:r>
            <a:br>
              <a:rPr lang="en-US" sz="2400" dirty="0"/>
            </a:br>
            <a:r>
              <a:rPr lang="en-US" sz="2400" dirty="0"/>
              <a:t>Roscommon</a:t>
            </a:r>
            <a:br>
              <a:rPr lang="en-US" sz="2400" dirty="0"/>
            </a:br>
            <a:r>
              <a:rPr lang="en-US" sz="2400" dirty="0"/>
              <a:t>West Branch</a:t>
            </a:r>
            <a:br>
              <a:rPr lang="en-US" sz="2400" dirty="0"/>
            </a:br>
            <a:r>
              <a:rPr lang="en-US" sz="1800" i="1" dirty="0"/>
              <a:t>Plus, everywhere in between!</a:t>
            </a:r>
            <a:endParaRPr lang="en-US" sz="2400" dirty="0"/>
          </a:p>
        </p:txBody>
      </p:sp>
      <p:pic>
        <p:nvPicPr>
          <p:cNvPr id="9" name="Picture 8">
            <a:extLst>
              <a:ext uri="{FF2B5EF4-FFF2-40B4-BE49-F238E27FC236}">
                <a16:creationId xmlns:a16="http://schemas.microsoft.com/office/drawing/2014/main" id="{2032115F-821A-4341-8CEF-FA74D7659E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87259" y="3509825"/>
            <a:ext cx="1478966" cy="1193083"/>
          </a:xfrm>
          <a:prstGeom prst="rect">
            <a:avLst/>
          </a:prstGeom>
        </p:spPr>
      </p:pic>
      <p:pic>
        <p:nvPicPr>
          <p:cNvPr id="11" name="Picture 10">
            <a:extLst>
              <a:ext uri="{FF2B5EF4-FFF2-40B4-BE49-F238E27FC236}">
                <a16:creationId xmlns:a16="http://schemas.microsoft.com/office/drawing/2014/main" id="{33980ABB-EE16-4F73-AF05-7BDC61AFC4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492" y="2016669"/>
            <a:ext cx="1402204" cy="1402204"/>
          </a:xfrm>
          <a:prstGeom prst="rect">
            <a:avLst/>
          </a:prstGeom>
        </p:spPr>
      </p:pic>
      <p:sp>
        <p:nvSpPr>
          <p:cNvPr id="15" name="Text Placeholder 6">
            <a:extLst>
              <a:ext uri="{FF2B5EF4-FFF2-40B4-BE49-F238E27FC236}">
                <a16:creationId xmlns:a16="http://schemas.microsoft.com/office/drawing/2014/main" id="{E4B928E0-613B-4F0B-8261-620BB9DE35FA}"/>
              </a:ext>
            </a:extLst>
          </p:cNvPr>
          <p:cNvSpPr txBox="1">
            <a:spLocks/>
          </p:cNvSpPr>
          <p:nvPr/>
        </p:nvSpPr>
        <p:spPr>
          <a:xfrm>
            <a:off x="589195" y="7964615"/>
            <a:ext cx="5778867" cy="669005"/>
          </a:xfrm>
          <a:prstGeom prst="rect">
            <a:avLst/>
          </a:prstGeom>
        </p:spPr>
        <p:txBody>
          <a:bodyPr vert="horz" lIns="91440" tIns="45720" rIns="91440" bIns="45720" rtlCol="0">
            <a:noAutofit/>
          </a:bodyPr>
          <a:lstStyle>
            <a:lvl1pPr marL="0" indent="0" algn="ctr" defTabSz="514350" rtl="0" eaLnBrk="1" latinLnBrk="0" hangingPunct="1">
              <a:lnSpc>
                <a:spcPct val="120000"/>
              </a:lnSpc>
              <a:spcBef>
                <a:spcPts val="563"/>
              </a:spcBef>
              <a:buClr>
                <a:schemeClr val="accent1"/>
              </a:buClr>
              <a:buSzPct val="110000"/>
              <a:buFont typeface="Wingdings" panose="05000000000000000000" pitchFamily="2" charset="2"/>
              <a:buNone/>
              <a:defRPr sz="1050" kern="1200">
                <a:solidFill>
                  <a:srgbClr val="FFFEFF"/>
                </a:solidFill>
                <a:effectLst/>
                <a:latin typeface="+mn-lt"/>
                <a:ea typeface="+mn-ea"/>
                <a:cs typeface="+mn-cs"/>
              </a:defRPr>
            </a:lvl1pPr>
            <a:lvl2pPr marL="257175" indent="0" algn="l" defTabSz="514350" rtl="0" eaLnBrk="1" latinLnBrk="0" hangingPunct="1">
              <a:lnSpc>
                <a:spcPct val="120000"/>
              </a:lnSpc>
              <a:spcBef>
                <a:spcPts val="281"/>
              </a:spcBef>
              <a:buClr>
                <a:schemeClr val="accent1"/>
              </a:buClr>
              <a:buSzPct val="110000"/>
              <a:buFont typeface="Wingdings" panose="05000000000000000000" pitchFamily="2" charset="2"/>
              <a:buNone/>
              <a:defRPr sz="788" kern="1200">
                <a:solidFill>
                  <a:schemeClr val="tx1"/>
                </a:solidFill>
                <a:effectLst/>
                <a:latin typeface="+mn-lt"/>
                <a:ea typeface="+mn-ea"/>
                <a:cs typeface="+mn-cs"/>
              </a:defRPr>
            </a:lvl2pPr>
            <a:lvl3pPr marL="514350" indent="0" algn="l" defTabSz="514350" rtl="0" eaLnBrk="1" latinLnBrk="0" hangingPunct="1">
              <a:lnSpc>
                <a:spcPct val="120000"/>
              </a:lnSpc>
              <a:spcBef>
                <a:spcPts val="281"/>
              </a:spcBef>
              <a:buClr>
                <a:schemeClr val="accent1"/>
              </a:buClr>
              <a:buSzPct val="110000"/>
              <a:buFont typeface="Wingdings" panose="05000000000000000000" pitchFamily="2" charset="2"/>
              <a:buNone/>
              <a:defRPr sz="675" kern="1200">
                <a:solidFill>
                  <a:schemeClr val="tx1"/>
                </a:solidFill>
                <a:effectLst/>
                <a:latin typeface="+mn-lt"/>
                <a:ea typeface="+mn-ea"/>
                <a:cs typeface="+mn-cs"/>
              </a:defRPr>
            </a:lvl3pPr>
            <a:lvl4pPr marL="771525" indent="0" algn="l" defTabSz="514350" rtl="0" eaLnBrk="1" latinLnBrk="0" hangingPunct="1">
              <a:lnSpc>
                <a:spcPct val="120000"/>
              </a:lnSpc>
              <a:spcBef>
                <a:spcPts val="281"/>
              </a:spcBef>
              <a:buClr>
                <a:schemeClr val="accent1"/>
              </a:buClr>
              <a:buSzPct val="110000"/>
              <a:buFont typeface="Wingdings" panose="05000000000000000000" pitchFamily="2" charset="2"/>
              <a:buNone/>
              <a:defRPr sz="563" kern="1200">
                <a:solidFill>
                  <a:schemeClr val="tx1"/>
                </a:solidFill>
                <a:effectLst/>
                <a:latin typeface="+mn-lt"/>
                <a:ea typeface="+mn-ea"/>
                <a:cs typeface="+mn-cs"/>
              </a:defRPr>
            </a:lvl4pPr>
            <a:lvl5pPr marL="1028700" indent="0" algn="l" defTabSz="514350" rtl="0" eaLnBrk="1" latinLnBrk="0" hangingPunct="1">
              <a:lnSpc>
                <a:spcPct val="120000"/>
              </a:lnSpc>
              <a:spcBef>
                <a:spcPts val="281"/>
              </a:spcBef>
              <a:buClr>
                <a:schemeClr val="accent1"/>
              </a:buClr>
              <a:buSzPct val="110000"/>
              <a:buFont typeface="Wingdings" panose="05000000000000000000" pitchFamily="2" charset="2"/>
              <a:buNone/>
              <a:defRPr sz="563" kern="1200">
                <a:solidFill>
                  <a:schemeClr val="tx1"/>
                </a:solidFill>
                <a:effectLst/>
                <a:latin typeface="+mn-lt"/>
                <a:ea typeface="+mn-ea"/>
                <a:cs typeface="+mn-cs"/>
              </a:defRPr>
            </a:lvl5pPr>
            <a:lvl6pPr marL="1285875" indent="0" algn="l" defTabSz="514350" rtl="0" eaLnBrk="1" latinLnBrk="0" hangingPunct="1">
              <a:lnSpc>
                <a:spcPct val="120000"/>
              </a:lnSpc>
              <a:spcBef>
                <a:spcPts val="281"/>
              </a:spcBef>
              <a:buClr>
                <a:schemeClr val="accent1"/>
              </a:buClr>
              <a:buSzPct val="110000"/>
              <a:buFont typeface="Wingdings" panose="05000000000000000000" pitchFamily="2" charset="2"/>
              <a:buNone/>
              <a:defRPr sz="563" kern="1200">
                <a:solidFill>
                  <a:schemeClr val="tx1"/>
                </a:solidFill>
                <a:effectLst/>
                <a:latin typeface="+mn-lt"/>
                <a:ea typeface="+mn-ea"/>
                <a:cs typeface="+mn-cs"/>
              </a:defRPr>
            </a:lvl6pPr>
            <a:lvl7pPr marL="1543050" indent="0" algn="l" defTabSz="514350" rtl="0" eaLnBrk="1" latinLnBrk="0" hangingPunct="1">
              <a:lnSpc>
                <a:spcPct val="120000"/>
              </a:lnSpc>
              <a:spcBef>
                <a:spcPts val="281"/>
              </a:spcBef>
              <a:buClr>
                <a:schemeClr val="accent1"/>
              </a:buClr>
              <a:buSzPct val="110000"/>
              <a:buFont typeface="Wingdings" panose="05000000000000000000" pitchFamily="2" charset="2"/>
              <a:buNone/>
              <a:defRPr sz="563" kern="1200">
                <a:solidFill>
                  <a:schemeClr val="tx1"/>
                </a:solidFill>
                <a:effectLst/>
                <a:latin typeface="+mn-lt"/>
                <a:ea typeface="+mn-ea"/>
                <a:cs typeface="+mn-cs"/>
              </a:defRPr>
            </a:lvl7pPr>
            <a:lvl8pPr marL="1800225" indent="0" algn="l" defTabSz="514350" rtl="0" eaLnBrk="1" latinLnBrk="0" hangingPunct="1">
              <a:lnSpc>
                <a:spcPct val="120000"/>
              </a:lnSpc>
              <a:spcBef>
                <a:spcPts val="281"/>
              </a:spcBef>
              <a:buClr>
                <a:schemeClr val="accent1"/>
              </a:buClr>
              <a:buSzPct val="110000"/>
              <a:buFont typeface="Wingdings" panose="05000000000000000000" pitchFamily="2" charset="2"/>
              <a:buNone/>
              <a:defRPr sz="563" kern="1200">
                <a:solidFill>
                  <a:schemeClr val="tx1"/>
                </a:solidFill>
                <a:effectLst/>
                <a:latin typeface="+mn-lt"/>
                <a:ea typeface="+mn-ea"/>
                <a:cs typeface="+mn-cs"/>
              </a:defRPr>
            </a:lvl8pPr>
            <a:lvl9pPr marL="2057400" indent="0" algn="l" defTabSz="514350" rtl="0" eaLnBrk="1" latinLnBrk="0" hangingPunct="1">
              <a:lnSpc>
                <a:spcPct val="120000"/>
              </a:lnSpc>
              <a:spcBef>
                <a:spcPts val="281"/>
              </a:spcBef>
              <a:buClr>
                <a:schemeClr val="accent1"/>
              </a:buClr>
              <a:buSzPct val="110000"/>
              <a:buFont typeface="Wingdings" panose="05000000000000000000" pitchFamily="2" charset="2"/>
              <a:buNone/>
              <a:defRPr sz="563" kern="1200">
                <a:solidFill>
                  <a:schemeClr val="tx1"/>
                </a:solidFill>
                <a:effectLst/>
                <a:latin typeface="+mn-lt"/>
                <a:ea typeface="+mn-ea"/>
                <a:cs typeface="+mn-cs"/>
              </a:defRPr>
            </a:lvl9pPr>
          </a:lstStyle>
          <a:p>
            <a:pPr>
              <a:lnSpc>
                <a:spcPct val="150000"/>
              </a:lnSpc>
            </a:pPr>
            <a:r>
              <a:rPr lang="en-US" sz="1400" b="1" i="1" dirty="0">
                <a:solidFill>
                  <a:schemeClr val="tx1"/>
                </a:solidFill>
              </a:rPr>
              <a:t>We provide big personalities, top ranked station, exciting promotions, and world class technology which deliver advertising results.</a:t>
            </a:r>
            <a:endParaRPr lang="en-US" sz="1400" b="1" dirty="0">
              <a:solidFill>
                <a:schemeClr val="tx1"/>
              </a:solidFill>
            </a:endParaRPr>
          </a:p>
        </p:txBody>
      </p:sp>
      <p:sp>
        <p:nvSpPr>
          <p:cNvPr id="16" name="Title 4">
            <a:extLst>
              <a:ext uri="{FF2B5EF4-FFF2-40B4-BE49-F238E27FC236}">
                <a16:creationId xmlns:a16="http://schemas.microsoft.com/office/drawing/2014/main" id="{611AE68D-0E77-4A65-8588-567BDF63FDC3}"/>
              </a:ext>
            </a:extLst>
          </p:cNvPr>
          <p:cNvSpPr txBox="1">
            <a:spLocks/>
          </p:cNvSpPr>
          <p:nvPr/>
        </p:nvSpPr>
        <p:spPr>
          <a:xfrm>
            <a:off x="330379" y="199497"/>
            <a:ext cx="3148250" cy="669005"/>
          </a:xfrm>
          <a:prstGeom prst="rect">
            <a:avLst/>
          </a:prstGeom>
        </p:spPr>
        <p:txBody>
          <a:bodyPr vert="horz" lIns="228600" tIns="228600" rIns="228600" bIns="0" rtlCol="0" anchor="b">
            <a:normAutofit/>
          </a:bodyPr>
          <a:lstStyle>
            <a:lvl1pPr algn="ctr" defTabSz="514350" rtl="0" eaLnBrk="1" latinLnBrk="0" hangingPunct="1">
              <a:lnSpc>
                <a:spcPct val="85000"/>
              </a:lnSpc>
              <a:spcBef>
                <a:spcPct val="0"/>
              </a:spcBef>
              <a:buNone/>
              <a:defRPr sz="2400" b="0" i="0" kern="1200" cap="none" spc="-85">
                <a:solidFill>
                  <a:srgbClr val="FFFEFF"/>
                </a:solidFill>
                <a:effectLst/>
                <a:latin typeface="+mj-lt"/>
                <a:ea typeface="+mj-ea"/>
                <a:cs typeface="+mj-cs"/>
              </a:defRPr>
            </a:lvl1pPr>
          </a:lstStyle>
          <a:p>
            <a:pPr>
              <a:lnSpc>
                <a:spcPct val="110000"/>
              </a:lnSpc>
            </a:pPr>
            <a:endParaRPr lang="en-US" b="1" dirty="0">
              <a:solidFill>
                <a:schemeClr val="tx1"/>
              </a:solidFill>
              <a:latin typeface="+mn-lt"/>
            </a:endParaRPr>
          </a:p>
        </p:txBody>
      </p:sp>
      <p:sp>
        <p:nvSpPr>
          <p:cNvPr id="18" name="TextBox 17">
            <a:extLst>
              <a:ext uri="{FF2B5EF4-FFF2-40B4-BE49-F238E27FC236}">
                <a16:creationId xmlns:a16="http://schemas.microsoft.com/office/drawing/2014/main" id="{2BA9A3C1-B11E-43BD-8970-0B371DF9F1E5}"/>
              </a:ext>
            </a:extLst>
          </p:cNvPr>
          <p:cNvSpPr txBox="1"/>
          <p:nvPr/>
        </p:nvSpPr>
        <p:spPr>
          <a:xfrm>
            <a:off x="0" y="1091280"/>
            <a:ext cx="6858000" cy="836639"/>
          </a:xfrm>
          <a:prstGeom prst="rect">
            <a:avLst/>
          </a:prstGeom>
          <a:noFill/>
        </p:spPr>
        <p:txBody>
          <a:bodyPr wrap="square">
            <a:spAutoFit/>
          </a:bodyPr>
          <a:lstStyle/>
          <a:p>
            <a:pPr algn="ctr">
              <a:lnSpc>
                <a:spcPct val="150000"/>
              </a:lnSpc>
            </a:pPr>
            <a:r>
              <a:rPr lang="en-US" sz="1700" i="1" dirty="0">
                <a:solidFill>
                  <a:schemeClr val="tx1"/>
                </a:solidFill>
              </a:rPr>
              <a:t>Black Diamond Broadcasting Radio Stations are operated as major market stations, yet they are operated locally, serving local these communities;</a:t>
            </a:r>
            <a:endParaRPr lang="en-US" sz="1700" dirty="0"/>
          </a:p>
        </p:txBody>
      </p:sp>
      <p:sp>
        <p:nvSpPr>
          <p:cNvPr id="2" name="TextBox 1">
            <a:extLst>
              <a:ext uri="{FF2B5EF4-FFF2-40B4-BE49-F238E27FC236}">
                <a16:creationId xmlns:a16="http://schemas.microsoft.com/office/drawing/2014/main" id="{71C810BB-A880-4665-A6F4-84482426091F}"/>
              </a:ext>
            </a:extLst>
          </p:cNvPr>
          <p:cNvSpPr txBox="1"/>
          <p:nvPr/>
        </p:nvSpPr>
        <p:spPr>
          <a:xfrm>
            <a:off x="0" y="199497"/>
            <a:ext cx="6858000"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4800" b="1" dirty="0">
                <a:solidFill>
                  <a:schemeClr val="bg1"/>
                </a:solidFill>
                <a:latin typeface="+mn-lt"/>
              </a:rPr>
              <a:t>CENTRAL MICHIGAN</a:t>
            </a:r>
          </a:p>
        </p:txBody>
      </p:sp>
      <p:pic>
        <p:nvPicPr>
          <p:cNvPr id="12" name="Picture 11">
            <a:extLst>
              <a:ext uri="{FF2B5EF4-FFF2-40B4-BE49-F238E27FC236}">
                <a16:creationId xmlns:a16="http://schemas.microsoft.com/office/drawing/2014/main" id="{D2D5750E-DB98-408C-AC22-C7E21FAF75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96987" y="4968857"/>
            <a:ext cx="1342499" cy="1379614"/>
          </a:xfrm>
          <a:prstGeom prst="rect">
            <a:avLst/>
          </a:prstGeom>
        </p:spPr>
      </p:pic>
      <p:pic>
        <p:nvPicPr>
          <p:cNvPr id="6" name="Picture 5">
            <a:extLst>
              <a:ext uri="{FF2B5EF4-FFF2-40B4-BE49-F238E27FC236}">
                <a16:creationId xmlns:a16="http://schemas.microsoft.com/office/drawing/2014/main" id="{C67FC2BF-5BB5-6CCE-FFD5-710FCC5392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74633" y="6437524"/>
            <a:ext cx="1504031" cy="1379614"/>
          </a:xfrm>
          <a:prstGeom prst="rect">
            <a:avLst/>
          </a:prstGeom>
        </p:spPr>
      </p:pic>
    </p:spTree>
    <p:extLst>
      <p:ext uri="{BB962C8B-B14F-4D97-AF65-F5344CB8AC3E}">
        <p14:creationId xmlns:p14="http://schemas.microsoft.com/office/powerpoint/2010/main" val="2708680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D6C1C13-1D62-428F-A828-BD4BE26F251D}"/>
              </a:ext>
            </a:extLst>
          </p:cNvPr>
          <p:cNvSpPr/>
          <p:nvPr/>
        </p:nvSpPr>
        <p:spPr>
          <a:xfrm>
            <a:off x="909895" y="5539026"/>
            <a:ext cx="5719505" cy="861774"/>
          </a:xfrm>
          <a:prstGeom prst="rect">
            <a:avLst/>
          </a:prstGeom>
        </p:spPr>
        <p:txBody>
          <a:bodyPr wrap="square">
            <a:spAutoFit/>
          </a:bodyPr>
          <a:lstStyle/>
          <a:p>
            <a:r>
              <a:rPr lang="en-US" sz="1000" b="1" dirty="0"/>
              <a:t>WUPS  98.5  The Classic Hits Station</a:t>
            </a:r>
          </a:p>
          <a:p>
            <a:r>
              <a:rPr lang="en-US" sz="1000" b="1" dirty="0"/>
              <a:t>Counties included </a:t>
            </a:r>
            <a:r>
              <a:rPr lang="en-US" sz="1000" dirty="0"/>
              <a:t>in WUPS Coverage Area:  </a:t>
            </a:r>
          </a:p>
          <a:p>
            <a:r>
              <a:rPr lang="en-US" sz="1000" dirty="0"/>
              <a:t>Alcona ; Antrim;  Arenac;  Bay;  Clare;  Crawford;  Gladwin;  Grand Traverse;  Gratiot;  Iosco; Isabella;   Kalkaska;  Lake;  Mecosta;  Midland;  Missaukee;  Montcalm;  Montmorency;  Newago; Ogemaw;  Osceola;  Oscoda; Otsego  Roscommon  and on line at </a:t>
            </a:r>
            <a:r>
              <a:rPr lang="en-US" sz="1000" dirty="0">
                <a:hlinkClick r:id="rId2"/>
              </a:rPr>
              <a:t>www.wups.com</a:t>
            </a:r>
            <a:r>
              <a:rPr lang="en-US" sz="1000" dirty="0"/>
              <a:t> .</a:t>
            </a:r>
          </a:p>
        </p:txBody>
      </p:sp>
      <p:sp>
        <p:nvSpPr>
          <p:cNvPr id="5" name="Rectangle 4">
            <a:extLst>
              <a:ext uri="{FF2B5EF4-FFF2-40B4-BE49-F238E27FC236}">
                <a16:creationId xmlns:a16="http://schemas.microsoft.com/office/drawing/2014/main" id="{CF887F20-80D6-440C-BEDF-E8B0A6A24EF6}"/>
              </a:ext>
            </a:extLst>
          </p:cNvPr>
          <p:cNvSpPr/>
          <p:nvPr/>
        </p:nvSpPr>
        <p:spPr>
          <a:xfrm>
            <a:off x="914400" y="6400800"/>
            <a:ext cx="5698269" cy="553998"/>
          </a:xfrm>
          <a:prstGeom prst="rect">
            <a:avLst/>
          </a:prstGeom>
        </p:spPr>
        <p:txBody>
          <a:bodyPr wrap="square">
            <a:spAutoFit/>
          </a:bodyPr>
          <a:lstStyle/>
          <a:p>
            <a:r>
              <a:rPr lang="en-US" sz="1000" b="1" dirty="0"/>
              <a:t>WTWS  92.1 FM The Twister </a:t>
            </a:r>
          </a:p>
          <a:p>
            <a:r>
              <a:rPr lang="en-US" sz="1000" b="1" dirty="0"/>
              <a:t>Counties Included </a:t>
            </a:r>
            <a:r>
              <a:rPr lang="en-US" sz="1000" dirty="0"/>
              <a:t>in WTWS Coverage Area:   Clare; Crawford;  Gladwin; Kalkaska; Missaukee; Ogemaw; Osceola; Roscommon  on line at </a:t>
            </a:r>
            <a:r>
              <a:rPr lang="en-US" sz="1000" dirty="0">
                <a:hlinkClick r:id="rId3"/>
              </a:rPr>
              <a:t>www.ilovethetwister.com</a:t>
            </a:r>
            <a:r>
              <a:rPr lang="en-US" sz="1000" dirty="0"/>
              <a:t> </a:t>
            </a:r>
            <a:endParaRPr lang="en-US" sz="1000" b="1" dirty="0"/>
          </a:p>
        </p:txBody>
      </p:sp>
      <p:pic>
        <p:nvPicPr>
          <p:cNvPr id="6" name="Picture 3">
            <a:extLst>
              <a:ext uri="{FF2B5EF4-FFF2-40B4-BE49-F238E27FC236}">
                <a16:creationId xmlns:a16="http://schemas.microsoft.com/office/drawing/2014/main" id="{BBB5D112-4FC6-4077-A330-D1DDF88ADC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082" y="6343759"/>
            <a:ext cx="67382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a:extLst>
              <a:ext uri="{FF2B5EF4-FFF2-40B4-BE49-F238E27FC236}">
                <a16:creationId xmlns:a16="http://schemas.microsoft.com/office/drawing/2014/main" id="{7B782940-9087-4F9D-AF9C-0791590367F5}"/>
              </a:ext>
            </a:extLst>
          </p:cNvPr>
          <p:cNvSpPr/>
          <p:nvPr/>
        </p:nvSpPr>
        <p:spPr>
          <a:xfrm>
            <a:off x="914399" y="7548036"/>
            <a:ext cx="5698269" cy="400110"/>
          </a:xfrm>
          <a:prstGeom prst="rect">
            <a:avLst/>
          </a:prstGeom>
        </p:spPr>
        <p:txBody>
          <a:bodyPr wrap="square">
            <a:spAutoFit/>
          </a:bodyPr>
          <a:lstStyle/>
          <a:p>
            <a:r>
              <a:rPr lang="en-US" sz="1000" b="1" dirty="0"/>
              <a:t>WMPX – SUNNY 107.7, 1490AM </a:t>
            </a:r>
            <a:r>
              <a:rPr lang="en-US" sz="1000" dirty="0">
                <a:solidFill>
                  <a:srgbClr val="FF0000"/>
                </a:solidFill>
              </a:rPr>
              <a:t>(100% simulcast of 97.7)</a:t>
            </a:r>
          </a:p>
          <a:p>
            <a:r>
              <a:rPr lang="en-US" sz="1000" b="1" dirty="0"/>
              <a:t>Counties Included </a:t>
            </a:r>
            <a:r>
              <a:rPr lang="en-US" sz="1000" dirty="0"/>
              <a:t>in WMPX Coverage Area:   Bay, Gratiot, Midland, on line at </a:t>
            </a:r>
            <a:r>
              <a:rPr lang="en-US" sz="1000" dirty="0">
                <a:hlinkClick r:id="rId5"/>
              </a:rPr>
              <a:t>www.sunny977.com</a:t>
            </a:r>
            <a:r>
              <a:rPr lang="en-US" sz="1000" dirty="0"/>
              <a:t> </a:t>
            </a:r>
            <a:endParaRPr lang="en-US" sz="1000" b="1" dirty="0"/>
          </a:p>
        </p:txBody>
      </p:sp>
      <p:sp>
        <p:nvSpPr>
          <p:cNvPr id="8" name="Rectangle 7">
            <a:extLst>
              <a:ext uri="{FF2B5EF4-FFF2-40B4-BE49-F238E27FC236}">
                <a16:creationId xmlns:a16="http://schemas.microsoft.com/office/drawing/2014/main" id="{4F6F1DAC-38D3-4C4E-8744-65EC92AA96D9}"/>
              </a:ext>
            </a:extLst>
          </p:cNvPr>
          <p:cNvSpPr/>
          <p:nvPr/>
        </p:nvSpPr>
        <p:spPr>
          <a:xfrm>
            <a:off x="909895" y="6934200"/>
            <a:ext cx="5719505" cy="707886"/>
          </a:xfrm>
          <a:prstGeom prst="rect">
            <a:avLst/>
          </a:prstGeom>
        </p:spPr>
        <p:txBody>
          <a:bodyPr wrap="square">
            <a:spAutoFit/>
          </a:bodyPr>
          <a:lstStyle/>
          <a:p>
            <a:r>
              <a:rPr lang="en-US" sz="1000" b="1" dirty="0"/>
              <a:t>WMRX  SUNNY 97.7</a:t>
            </a:r>
          </a:p>
          <a:p>
            <a:r>
              <a:rPr lang="en-US" sz="1000" b="1" dirty="0"/>
              <a:t>Counties included </a:t>
            </a:r>
            <a:r>
              <a:rPr lang="en-US" sz="1000" dirty="0"/>
              <a:t>in WMRX Coverage Area:  </a:t>
            </a:r>
          </a:p>
          <a:p>
            <a:r>
              <a:rPr lang="en-US" sz="1000" dirty="0"/>
              <a:t>Arenac;  Bay;  Clare; Gladwin; Gratiot; Isabella;  Mecosta;  Midland;  Missaukee; Ogemaw;  Osceola;  Roscommon  and on line at </a:t>
            </a:r>
            <a:r>
              <a:rPr lang="en-US" sz="1000" dirty="0">
                <a:hlinkClick r:id="rId2"/>
              </a:rPr>
              <a:t>www.sunny977.com</a:t>
            </a:r>
            <a:r>
              <a:rPr lang="en-US" sz="1000" dirty="0"/>
              <a:t> .</a:t>
            </a:r>
          </a:p>
        </p:txBody>
      </p:sp>
      <p:pic>
        <p:nvPicPr>
          <p:cNvPr id="11" name="Picture 10">
            <a:extLst>
              <a:ext uri="{FF2B5EF4-FFF2-40B4-BE49-F238E27FC236}">
                <a16:creationId xmlns:a16="http://schemas.microsoft.com/office/drawing/2014/main" id="{BA28F8EA-69C5-4265-AA65-D98FF041B4E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7609" y="5636917"/>
            <a:ext cx="578871" cy="553998"/>
          </a:xfrm>
          <a:prstGeom prst="rect">
            <a:avLst/>
          </a:prstGeom>
        </p:spPr>
      </p:pic>
      <p:sp>
        <p:nvSpPr>
          <p:cNvPr id="12" name="Rectangle 11">
            <a:extLst>
              <a:ext uri="{FF2B5EF4-FFF2-40B4-BE49-F238E27FC236}">
                <a16:creationId xmlns:a16="http://schemas.microsoft.com/office/drawing/2014/main" id="{5B127F41-500D-4B7F-9991-61750E825D69}"/>
              </a:ext>
            </a:extLst>
          </p:cNvPr>
          <p:cNvSpPr/>
          <p:nvPr/>
        </p:nvSpPr>
        <p:spPr>
          <a:xfrm>
            <a:off x="933993" y="7978197"/>
            <a:ext cx="5719505" cy="707886"/>
          </a:xfrm>
          <a:prstGeom prst="rect">
            <a:avLst/>
          </a:prstGeom>
        </p:spPr>
        <p:txBody>
          <a:bodyPr wrap="square">
            <a:spAutoFit/>
          </a:bodyPr>
          <a:lstStyle/>
          <a:p>
            <a:r>
              <a:rPr lang="en-US" sz="1000" b="1" dirty="0"/>
              <a:t>WCFX – 95.3</a:t>
            </a:r>
          </a:p>
          <a:p>
            <a:r>
              <a:rPr lang="en-US" sz="1000" b="1" dirty="0"/>
              <a:t>Counties included </a:t>
            </a:r>
            <a:r>
              <a:rPr lang="en-US" sz="1000" dirty="0"/>
              <a:t>in WCFX Coverage Area:  </a:t>
            </a:r>
          </a:p>
          <a:p>
            <a:r>
              <a:rPr lang="en-US" sz="1000" dirty="0"/>
              <a:t>Bay;  Clare; Gladwin; Gratiot; Isabella;  Mecosta;  Midland;  Missaukee; Osceola; and on line at </a:t>
            </a:r>
            <a:r>
              <a:rPr lang="en-US" sz="1000" dirty="0">
                <a:hlinkClick r:id="rId7"/>
              </a:rPr>
              <a:t>www.WCFX.com</a:t>
            </a:r>
            <a:r>
              <a:rPr lang="en-US" sz="1000" dirty="0"/>
              <a:t> </a:t>
            </a:r>
          </a:p>
        </p:txBody>
      </p:sp>
      <p:pic>
        <p:nvPicPr>
          <p:cNvPr id="13" name="Picture 12">
            <a:extLst>
              <a:ext uri="{FF2B5EF4-FFF2-40B4-BE49-F238E27FC236}">
                <a16:creationId xmlns:a16="http://schemas.microsoft.com/office/drawing/2014/main" id="{5AF152DA-03D3-44EA-AA76-01AB6B2F23E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2258" y="8010758"/>
            <a:ext cx="625473" cy="642764"/>
          </a:xfrm>
          <a:prstGeom prst="rect">
            <a:avLst/>
          </a:prstGeom>
        </p:spPr>
      </p:pic>
      <p:pic>
        <p:nvPicPr>
          <p:cNvPr id="16" name="Picture 15">
            <a:extLst>
              <a:ext uri="{FF2B5EF4-FFF2-40B4-BE49-F238E27FC236}">
                <a16:creationId xmlns:a16="http://schemas.microsoft.com/office/drawing/2014/main" id="{69DDC8EF-8C0D-4F9A-8CB4-E8D74DA0DDE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3920" y="167918"/>
            <a:ext cx="5821692" cy="5239523"/>
          </a:xfrm>
          <a:prstGeom prst="rect">
            <a:avLst/>
          </a:prstGeom>
        </p:spPr>
      </p:pic>
      <p:sp>
        <p:nvSpPr>
          <p:cNvPr id="14" name="TextBox 13">
            <a:extLst>
              <a:ext uri="{FF2B5EF4-FFF2-40B4-BE49-F238E27FC236}">
                <a16:creationId xmlns:a16="http://schemas.microsoft.com/office/drawing/2014/main" id="{461F25E3-332A-4F40-A7CA-6263FCE1B983}"/>
              </a:ext>
            </a:extLst>
          </p:cNvPr>
          <p:cNvSpPr txBox="1"/>
          <p:nvPr/>
        </p:nvSpPr>
        <p:spPr>
          <a:xfrm>
            <a:off x="0" y="152400"/>
            <a:ext cx="6858000"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4800" b="1" dirty="0">
                <a:solidFill>
                  <a:schemeClr val="bg1"/>
                </a:solidFill>
                <a:latin typeface="+mn-lt"/>
              </a:rPr>
              <a:t>CENTRAL MICHIGAN</a:t>
            </a:r>
          </a:p>
        </p:txBody>
      </p:sp>
      <p:pic>
        <p:nvPicPr>
          <p:cNvPr id="18" name="Picture 17">
            <a:extLst>
              <a:ext uri="{FF2B5EF4-FFF2-40B4-BE49-F238E27FC236}">
                <a16:creationId xmlns:a16="http://schemas.microsoft.com/office/drawing/2014/main" id="{E2B7CC17-E7CB-4D24-AFDE-92716194751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48200" y="1867496"/>
            <a:ext cx="1981200" cy="823284"/>
          </a:xfrm>
          <a:prstGeom prst="rect">
            <a:avLst/>
          </a:prstGeom>
        </p:spPr>
      </p:pic>
      <p:pic>
        <p:nvPicPr>
          <p:cNvPr id="3" name="Picture 2">
            <a:extLst>
              <a:ext uri="{FF2B5EF4-FFF2-40B4-BE49-F238E27FC236}">
                <a16:creationId xmlns:a16="http://schemas.microsoft.com/office/drawing/2014/main" id="{6415F82B-F997-3E1C-3796-BED8D93D4DC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09165" y="7017861"/>
            <a:ext cx="700730" cy="642764"/>
          </a:xfrm>
          <a:prstGeom prst="rect">
            <a:avLst/>
          </a:prstGeom>
        </p:spPr>
      </p:pic>
    </p:spTree>
    <p:extLst>
      <p:ext uri="{BB962C8B-B14F-4D97-AF65-F5344CB8AC3E}">
        <p14:creationId xmlns:p14="http://schemas.microsoft.com/office/powerpoint/2010/main" val="1042041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969" b="45608"/>
          <a:stretch/>
        </p:blipFill>
        <p:spPr bwMode="auto">
          <a:xfrm>
            <a:off x="0" y="276852"/>
            <a:ext cx="6858000" cy="4523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a:extLst>
              <a:ext uri="{FF2B5EF4-FFF2-40B4-BE49-F238E27FC236}">
                <a16:creationId xmlns:a16="http://schemas.microsoft.com/office/drawing/2014/main" id="{7EF73552-C650-4F28-9E2E-92B831EE16CD}"/>
              </a:ext>
            </a:extLst>
          </p:cNvPr>
          <p:cNvSpPr txBox="1"/>
          <p:nvPr/>
        </p:nvSpPr>
        <p:spPr>
          <a:xfrm>
            <a:off x="152400" y="4812536"/>
            <a:ext cx="6553200" cy="3493264"/>
          </a:xfrm>
          <a:prstGeom prst="rect">
            <a:avLst/>
          </a:prstGeom>
          <a:noFill/>
        </p:spPr>
        <p:txBody>
          <a:bodyPr wrap="square" rtlCol="0">
            <a:spAutoFit/>
          </a:bodyPr>
          <a:lstStyle/>
          <a:p>
            <a:r>
              <a:rPr lang="en-US" sz="1400" b="1" dirty="0">
                <a:solidFill>
                  <a:srgbClr val="FF0000"/>
                </a:solidFill>
              </a:rPr>
              <a:t>98.5 WUPS Classic Hits Stations is the LARGEST Land Mass Signal in Michigan</a:t>
            </a:r>
          </a:p>
          <a:p>
            <a:pPr marL="628650" lvl="1" indent="-171450">
              <a:buFont typeface="Arial" panose="020B0604020202020204" pitchFamily="34" charset="0"/>
              <a:buChar char="•"/>
            </a:pPr>
            <a:r>
              <a:rPr lang="en-US" sz="1100" dirty="0"/>
              <a:t>Covering over 35 counties</a:t>
            </a:r>
          </a:p>
          <a:p>
            <a:pPr marL="628650" lvl="1" indent="-171450">
              <a:buFont typeface="Arial" panose="020B0604020202020204" pitchFamily="34" charset="0"/>
              <a:buChar char="•"/>
            </a:pPr>
            <a:r>
              <a:rPr lang="en-US" sz="1100" dirty="0"/>
              <a:t>Every major corridor US131; US127 &amp; I-75</a:t>
            </a:r>
          </a:p>
          <a:p>
            <a:pPr marL="628650" lvl="1" indent="-171450">
              <a:buFont typeface="Arial" panose="020B0604020202020204" pitchFamily="34" charset="0"/>
              <a:buChar char="•"/>
            </a:pPr>
            <a:r>
              <a:rPr lang="en-US" sz="1100" dirty="0"/>
              <a:t>Bridge to Bridge – Coast to Coast</a:t>
            </a:r>
          </a:p>
          <a:p>
            <a:pPr marL="628650" lvl="1" indent="-171450">
              <a:buFont typeface="Arial" panose="020B0604020202020204" pitchFamily="34" charset="0"/>
              <a:buChar char="•"/>
            </a:pPr>
            <a:r>
              <a:rPr lang="en-US" sz="1100" dirty="0"/>
              <a:t>WUPS is heard throughout Central and Northern Michigan</a:t>
            </a:r>
          </a:p>
          <a:p>
            <a:pPr marL="628650" lvl="1" indent="-171450">
              <a:buFont typeface="Arial" panose="020B0604020202020204" pitchFamily="34" charset="0"/>
              <a:buChar char="•"/>
            </a:pPr>
            <a:r>
              <a:rPr lang="en-US" sz="1100" dirty="0"/>
              <a:t>Established, well known and admired on-air personalities – Steve, Tammy &amp; Ted, joined by Mike Avery with the Outdoor Magazine Show</a:t>
            </a:r>
          </a:p>
          <a:p>
            <a:pPr marL="628650" lvl="1" indent="-171450">
              <a:buFont typeface="Arial" panose="020B0604020202020204" pitchFamily="34" charset="0"/>
              <a:buChar char="•"/>
            </a:pPr>
            <a:r>
              <a:rPr lang="en-US" sz="1100" dirty="0"/>
              <a:t>Official Radio station of Tip-Up-Town USA &amp; the AuSable River International Canoe Marathon</a:t>
            </a:r>
          </a:p>
          <a:p>
            <a:pPr marL="628650" lvl="1" indent="-171450">
              <a:buFont typeface="Arial" panose="020B0604020202020204" pitchFamily="34" charset="0"/>
              <a:buChar char="•"/>
            </a:pPr>
            <a:r>
              <a:rPr lang="en-US" sz="1100" dirty="0"/>
              <a:t>98.5 WUPS is the flagship radio station for Central Michigan football and men’s basketball</a:t>
            </a:r>
          </a:p>
          <a:p>
            <a:r>
              <a:rPr lang="en-US" sz="1400" b="1" dirty="0">
                <a:solidFill>
                  <a:srgbClr val="FF0000"/>
                </a:solidFill>
              </a:rPr>
              <a:t>98.5 WUPS Targets Adults 35-64</a:t>
            </a:r>
          </a:p>
          <a:p>
            <a:pPr marL="628650" lvl="1" indent="-171450">
              <a:buFont typeface="Arial" panose="020B0604020202020204" pitchFamily="34" charset="0"/>
              <a:buChar char="•"/>
            </a:pPr>
            <a:r>
              <a:rPr lang="en-US" sz="1100" dirty="0"/>
              <a:t>Broad based appeal of Classic Hits is multi-generational</a:t>
            </a:r>
          </a:p>
          <a:p>
            <a:pPr marL="628650" lvl="1" indent="-171450">
              <a:buFont typeface="Arial" panose="020B0604020202020204" pitchFamily="34" charset="0"/>
              <a:buChar char="•"/>
            </a:pPr>
            <a:r>
              <a:rPr lang="en-US" sz="1100" dirty="0"/>
              <a:t>55% Male / 45% Female audience</a:t>
            </a:r>
          </a:p>
          <a:p>
            <a:r>
              <a:rPr lang="en-US" sz="1400" b="1" dirty="0">
                <a:solidFill>
                  <a:srgbClr val="FF0000"/>
                </a:solidFill>
              </a:rPr>
              <a:t>98.5 WUPS Builds Brand Awareness &amp; Loyalty for your Business</a:t>
            </a:r>
          </a:p>
          <a:p>
            <a:pPr marL="628650" lvl="1" indent="-171450">
              <a:buFont typeface="Arial" panose="020B0604020202020204" pitchFamily="34" charset="0"/>
              <a:buChar char="•"/>
            </a:pPr>
            <a:r>
              <a:rPr lang="en-US" sz="1100" dirty="0"/>
              <a:t>Consumers that listen to WUPS are affluent, educated, most own their homes and have established careers</a:t>
            </a:r>
          </a:p>
          <a:p>
            <a:r>
              <a:rPr lang="en-US" sz="1400" b="1" dirty="0">
                <a:solidFill>
                  <a:srgbClr val="FF0000"/>
                </a:solidFill>
              </a:rPr>
              <a:t>98.5 WUPS Featured Core Artists:</a:t>
            </a:r>
          </a:p>
          <a:p>
            <a:pPr marL="628650" lvl="1" indent="-171450">
              <a:buFont typeface="Arial" panose="020B0604020202020204" pitchFamily="34" charset="0"/>
              <a:buChar char="•"/>
            </a:pPr>
            <a:r>
              <a:rPr lang="en-US" sz="1100" dirty="0"/>
              <a:t>Aerosmith, Beatles, Boston, Doors, Eagles, Fleetwood Mac, Journey, John Mellencamp, Steve Miller Band, Tom Petty, Queen, Rolling Stones, Bob Seger, Van Halen, Who, Led Zeppelin, ZZ Top</a:t>
            </a:r>
          </a:p>
          <a:p>
            <a:endParaRPr lang="en-US" sz="1100" dirty="0"/>
          </a:p>
        </p:txBody>
      </p:sp>
      <p:pic>
        <p:nvPicPr>
          <p:cNvPr id="1026" name="Picture 2" descr="BLACK DIAMOND BUTTON">
            <a:extLst>
              <a:ext uri="{FF2B5EF4-FFF2-40B4-BE49-F238E27FC236}">
                <a16:creationId xmlns:a16="http://schemas.microsoft.com/office/drawing/2014/main" id="{A93A2782-D431-4F1E-A6AA-9D3EF56741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3276600"/>
            <a:ext cx="457200" cy="458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132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62D9FA-C6DB-42F9-9671-1CEB410A53E8}"/>
              </a:ext>
            </a:extLst>
          </p:cNvPr>
          <p:cNvSpPr>
            <a:spLocks noGrp="1"/>
          </p:cNvSpPr>
          <p:nvPr>
            <p:ph type="ctrTitle" idx="4294967295"/>
          </p:nvPr>
        </p:nvSpPr>
        <p:spPr>
          <a:xfrm>
            <a:off x="0" y="3124200"/>
            <a:ext cx="6280150" cy="4462463"/>
          </a:xfrm>
          <a:prstGeom prst="rect">
            <a:avLst/>
          </a:prstGeom>
        </p:spPr>
        <p:txBody>
          <a:bodyPr wrap="square">
            <a:spAutoFit/>
          </a:bodyPr>
          <a:lstStyle/>
          <a:p>
            <a:pPr algn="l">
              <a:lnSpc>
                <a:spcPct val="100000"/>
              </a:lnSpc>
              <a:spcAft>
                <a:spcPts val="600"/>
              </a:spcAft>
            </a:pPr>
            <a:r>
              <a:rPr lang="en-US" sz="1600" b="1" u="sng" spc="0" dirty="0">
                <a:solidFill>
                  <a:schemeClr val="tx1"/>
                </a:solidFill>
                <a:latin typeface="Arial" panose="020B0604020202020204" pitchFamily="34" charset="0"/>
                <a:cs typeface="Arial" panose="020B0604020202020204" pitchFamily="34" charset="0"/>
              </a:rPr>
              <a:t>Established, well known on air personalities:</a:t>
            </a:r>
            <a:br>
              <a:rPr lang="en-US" sz="1600" b="1" spc="0" dirty="0">
                <a:solidFill>
                  <a:schemeClr val="tx1"/>
                </a:solidFill>
                <a:latin typeface="Arial" panose="020B0604020202020204" pitchFamily="34" charset="0"/>
                <a:cs typeface="Arial" panose="020B0604020202020204" pitchFamily="34" charset="0"/>
              </a:rPr>
            </a:br>
            <a:r>
              <a:rPr lang="en-US" sz="1400" spc="0" dirty="0">
                <a:latin typeface="Arial" panose="020B0604020202020204" pitchFamily="34" charset="0"/>
                <a:cs typeface="Arial" panose="020B0604020202020204" pitchFamily="34" charset="0"/>
              </a:rPr>
              <a:t>Steve in the Mornings 6a-10a</a:t>
            </a:r>
            <a:br>
              <a:rPr lang="en-US" sz="1400" spc="0" dirty="0">
                <a:latin typeface="Arial" panose="020B0604020202020204" pitchFamily="34" charset="0"/>
                <a:cs typeface="Arial" panose="020B0604020202020204" pitchFamily="34" charset="0"/>
              </a:rPr>
            </a:br>
            <a:r>
              <a:rPr lang="en-US" sz="1400" spc="0" dirty="0">
                <a:latin typeface="Arial" panose="020B0604020202020204" pitchFamily="34" charset="0"/>
                <a:cs typeface="Arial" panose="020B0604020202020204" pitchFamily="34" charset="0"/>
              </a:rPr>
              <a:t>Mid-Day Mama, Tammy Thompson 10a-3p</a:t>
            </a:r>
            <a:br>
              <a:rPr lang="en-US" sz="1400" spc="0" dirty="0">
                <a:latin typeface="Arial" panose="020B0604020202020204" pitchFamily="34" charset="0"/>
                <a:cs typeface="Arial" panose="020B0604020202020204" pitchFamily="34" charset="0"/>
              </a:rPr>
            </a:br>
            <a:r>
              <a:rPr lang="en-US" sz="1400" spc="0" dirty="0">
                <a:latin typeface="Arial" panose="020B0604020202020204" pitchFamily="34" charset="0"/>
                <a:cs typeface="Arial" panose="020B0604020202020204" pitchFamily="34" charset="0"/>
              </a:rPr>
              <a:t>Ted in the Afternoon 3p-7p</a:t>
            </a:r>
            <a:br>
              <a:rPr lang="en-US" sz="1600" spc="0" dirty="0">
                <a:latin typeface="Arial" panose="020B0604020202020204" pitchFamily="34" charset="0"/>
                <a:cs typeface="Arial" panose="020B0604020202020204" pitchFamily="34" charset="0"/>
              </a:rPr>
            </a:br>
            <a:br>
              <a:rPr lang="en-US" sz="1600" spc="0" dirty="0">
                <a:latin typeface="Arial" panose="020B0604020202020204" pitchFamily="34" charset="0"/>
                <a:cs typeface="Arial" panose="020B0604020202020204" pitchFamily="34" charset="0"/>
              </a:rPr>
            </a:br>
            <a:r>
              <a:rPr lang="en-US" sz="1400" b="1" u="sng" spc="0" dirty="0">
                <a:solidFill>
                  <a:schemeClr val="tx1"/>
                </a:solidFill>
                <a:latin typeface="Arial" panose="020B0604020202020204" pitchFamily="34" charset="0"/>
                <a:cs typeface="Arial" panose="020B0604020202020204" pitchFamily="34" charset="0"/>
              </a:rPr>
              <a:t>98.5 WUPS Builds Brand Awareness &amp; Loyalty for your Business</a:t>
            </a:r>
            <a:br>
              <a:rPr lang="en-US" sz="1400" b="1" u="sng" spc="0" dirty="0">
                <a:solidFill>
                  <a:schemeClr val="tx1"/>
                </a:solidFill>
                <a:latin typeface="Arial" panose="020B0604020202020204" pitchFamily="34" charset="0"/>
                <a:cs typeface="Arial" panose="020B0604020202020204" pitchFamily="34" charset="0"/>
              </a:rPr>
            </a:br>
            <a:r>
              <a:rPr lang="en-US" sz="1400" spc="0" dirty="0">
                <a:latin typeface="Arial" panose="020B0604020202020204" pitchFamily="34" charset="0"/>
                <a:cs typeface="Arial" panose="020B0604020202020204" pitchFamily="34" charset="0"/>
              </a:rPr>
              <a:t>Consumers that listen to WUPS are affluent, educated, most own their homes and have established careers.</a:t>
            </a:r>
            <a:br>
              <a:rPr lang="en-US" sz="1400" spc="0" dirty="0">
                <a:latin typeface="Arial" panose="020B0604020202020204" pitchFamily="34" charset="0"/>
                <a:cs typeface="Arial" panose="020B0604020202020204" pitchFamily="34" charset="0"/>
              </a:rPr>
            </a:br>
            <a:br>
              <a:rPr lang="en-US" sz="1400" spc="0" dirty="0">
                <a:latin typeface="Arial" panose="020B0604020202020204" pitchFamily="34" charset="0"/>
                <a:cs typeface="Arial" panose="020B0604020202020204" pitchFamily="34" charset="0"/>
              </a:rPr>
            </a:br>
            <a:r>
              <a:rPr lang="en-US" sz="1600" b="1" u="sng" spc="0" dirty="0">
                <a:solidFill>
                  <a:schemeClr val="tx1"/>
                </a:solidFill>
                <a:latin typeface="Arial" panose="020B0604020202020204" pitchFamily="34" charset="0"/>
                <a:cs typeface="Arial" panose="020B0604020202020204" pitchFamily="34" charset="0"/>
              </a:rPr>
              <a:t>Specialty Programming:</a:t>
            </a:r>
            <a:br>
              <a:rPr lang="en-US" sz="1400" spc="0" dirty="0">
                <a:latin typeface="Arial" panose="020B0604020202020204" pitchFamily="34" charset="0"/>
                <a:cs typeface="Arial" panose="020B0604020202020204" pitchFamily="34" charset="0"/>
              </a:rPr>
            </a:br>
            <a:r>
              <a:rPr lang="en-US" sz="1400" spc="0" dirty="0">
                <a:latin typeface="Arial" panose="020B0604020202020204" pitchFamily="34" charset="0"/>
                <a:cs typeface="Arial" panose="020B0604020202020204" pitchFamily="34" charset="0"/>
              </a:rPr>
              <a:t>Mike Avery with the Outdoor Magazine.</a:t>
            </a:r>
            <a:br>
              <a:rPr lang="en-US" sz="1400" spc="0" dirty="0">
                <a:latin typeface="Arial" panose="020B0604020202020204" pitchFamily="34" charset="0"/>
                <a:cs typeface="Arial" panose="020B0604020202020204" pitchFamily="34" charset="0"/>
              </a:rPr>
            </a:br>
            <a:r>
              <a:rPr lang="en-US" sz="1400" spc="0" dirty="0">
                <a:latin typeface="Arial" panose="020B0604020202020204" pitchFamily="34" charset="0"/>
                <a:cs typeface="Arial" panose="020B0604020202020204" pitchFamily="34" charset="0"/>
              </a:rPr>
              <a:t>CMU flagship station for Chip </a:t>
            </a:r>
            <a:r>
              <a:rPr lang="en-US" sz="1400" dirty="0">
                <a:latin typeface="Arial" panose="020B0604020202020204" pitchFamily="34" charset="0"/>
                <a:cs typeface="Arial" panose="020B0604020202020204" pitchFamily="34" charset="0"/>
              </a:rPr>
              <a:t>f</a:t>
            </a:r>
            <a:r>
              <a:rPr lang="en-US" sz="1400" spc="0" dirty="0">
                <a:latin typeface="Arial" panose="020B0604020202020204" pitchFamily="34" charset="0"/>
                <a:cs typeface="Arial" panose="020B0604020202020204" pitchFamily="34" charset="0"/>
              </a:rPr>
              <a:t>ootball and men’s </a:t>
            </a:r>
            <a:r>
              <a:rPr lang="en-US" sz="1400" dirty="0">
                <a:latin typeface="Arial" panose="020B0604020202020204" pitchFamily="34" charset="0"/>
                <a:cs typeface="Arial" panose="020B0604020202020204" pitchFamily="34" charset="0"/>
              </a:rPr>
              <a:t>b</a:t>
            </a:r>
            <a:r>
              <a:rPr lang="en-US" sz="1400" spc="0" dirty="0">
                <a:latin typeface="Arial" panose="020B0604020202020204" pitchFamily="34" charset="0"/>
                <a:cs typeface="Arial" panose="020B0604020202020204" pitchFamily="34" charset="0"/>
              </a:rPr>
              <a:t>asketball!</a:t>
            </a:r>
            <a:br>
              <a:rPr lang="en-US" sz="1400" spc="0" dirty="0">
                <a:latin typeface="Arial" panose="020B0604020202020204" pitchFamily="34" charset="0"/>
                <a:cs typeface="Arial" panose="020B0604020202020204" pitchFamily="34" charset="0"/>
              </a:rPr>
            </a:br>
            <a:r>
              <a:rPr lang="en-US" sz="1400" spc="0" dirty="0">
                <a:latin typeface="Arial" panose="020B0604020202020204" pitchFamily="34" charset="0"/>
                <a:cs typeface="Arial" panose="020B0604020202020204" pitchFamily="34" charset="0"/>
              </a:rPr>
              <a:t>Fast Lane with NASCAR Steve</a:t>
            </a:r>
            <a:br>
              <a:rPr lang="en-US" sz="1400" spc="0" dirty="0">
                <a:latin typeface="Arial" panose="020B0604020202020204" pitchFamily="34" charset="0"/>
                <a:cs typeface="Arial" panose="020B0604020202020204" pitchFamily="34" charset="0"/>
              </a:rPr>
            </a:br>
            <a:br>
              <a:rPr lang="en-US" sz="1400" spc="0" dirty="0">
                <a:latin typeface="Arial" panose="020B0604020202020204" pitchFamily="34" charset="0"/>
                <a:cs typeface="Arial" panose="020B0604020202020204" pitchFamily="34" charset="0"/>
              </a:rPr>
            </a:br>
            <a:r>
              <a:rPr lang="en-US" sz="1600" b="1" u="sng" spc="0" dirty="0">
                <a:solidFill>
                  <a:schemeClr val="tx1"/>
                </a:solidFill>
                <a:latin typeface="Arial" panose="020B0604020202020204" pitchFamily="34" charset="0"/>
                <a:cs typeface="Arial" panose="020B0604020202020204" pitchFamily="34" charset="0"/>
              </a:rPr>
              <a:t>Community Involved</a:t>
            </a:r>
            <a:r>
              <a:rPr lang="en-US" sz="1400" spc="0" dirty="0">
                <a:latin typeface="Arial" panose="020B0604020202020204" pitchFamily="34" charset="0"/>
                <a:cs typeface="Arial" panose="020B0604020202020204" pitchFamily="34" charset="0"/>
              </a:rPr>
              <a:t>:</a:t>
            </a:r>
            <a:br>
              <a:rPr lang="en-US" sz="1400" spc="0" dirty="0">
                <a:latin typeface="Arial" panose="020B0604020202020204" pitchFamily="34" charset="0"/>
                <a:cs typeface="Arial" panose="020B0604020202020204" pitchFamily="34" charset="0"/>
              </a:rPr>
            </a:br>
            <a:r>
              <a:rPr lang="en-US" sz="1400" spc="0" dirty="0">
                <a:latin typeface="Arial" panose="020B0604020202020204" pitchFamily="34" charset="0"/>
                <a:cs typeface="Arial" panose="020B0604020202020204" pitchFamily="34" charset="0"/>
              </a:rPr>
              <a:t>Official radio station of Tip-Up-Town USA &amp; </a:t>
            </a:r>
            <a:br>
              <a:rPr lang="en-US" sz="1400" spc="0" dirty="0">
                <a:latin typeface="Arial" panose="020B0604020202020204" pitchFamily="34" charset="0"/>
                <a:cs typeface="Arial" panose="020B0604020202020204" pitchFamily="34" charset="0"/>
              </a:rPr>
            </a:br>
            <a:r>
              <a:rPr lang="en-US" sz="1400" spc="0" dirty="0">
                <a:latin typeface="Arial" panose="020B0604020202020204" pitchFamily="34" charset="0"/>
                <a:cs typeface="Arial" panose="020B0604020202020204" pitchFamily="34" charset="0"/>
              </a:rPr>
              <a:t>The AuSable River Canoe Marathon.</a:t>
            </a:r>
            <a:br>
              <a:rPr lang="en-US" sz="1400" spc="0" dirty="0">
                <a:latin typeface="Arial" panose="020B0604020202020204" pitchFamily="34" charset="0"/>
                <a:cs typeface="Arial" panose="020B0604020202020204" pitchFamily="34" charset="0"/>
              </a:rPr>
            </a:br>
            <a:br>
              <a:rPr lang="en-US" sz="1100" b="1" u="sng" spc="0" dirty="0">
                <a:solidFill>
                  <a:schemeClr val="tx1"/>
                </a:solidFill>
                <a:latin typeface="Arial" panose="020B0604020202020204" pitchFamily="34" charset="0"/>
                <a:cs typeface="Arial" panose="020B0604020202020204" pitchFamily="34" charset="0"/>
              </a:rPr>
            </a:br>
            <a:br>
              <a:rPr lang="en-US" sz="1100" b="1" u="sng" spc="0" dirty="0">
                <a:solidFill>
                  <a:schemeClr val="tx1"/>
                </a:solidFill>
                <a:latin typeface="Arial" panose="020B0604020202020204" pitchFamily="34" charset="0"/>
                <a:cs typeface="Arial" panose="020B0604020202020204" pitchFamily="34" charset="0"/>
              </a:rPr>
            </a:br>
            <a:r>
              <a:rPr lang="en-US" sz="1600" b="1" u="sng" spc="0" dirty="0">
                <a:solidFill>
                  <a:schemeClr val="tx1"/>
                </a:solidFill>
                <a:latin typeface="Arial" panose="020B0604020202020204" pitchFamily="34" charset="0"/>
                <a:cs typeface="Arial" panose="020B0604020202020204" pitchFamily="34" charset="0"/>
              </a:rPr>
              <a:t>98.5 WUPS Featured Core Artist:</a:t>
            </a:r>
            <a:endParaRPr lang="en-US" sz="1100" b="1" u="sng" spc="0" dirty="0">
              <a:solidFill>
                <a:schemeClr val="tx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49013346-9ECA-4DCE-B624-3F15BB4F326D}"/>
              </a:ext>
            </a:extLst>
          </p:cNvPr>
          <p:cNvSpPr txBox="1"/>
          <p:nvPr/>
        </p:nvSpPr>
        <p:spPr>
          <a:xfrm>
            <a:off x="244915" y="2048470"/>
            <a:ext cx="6368170" cy="92333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l">
              <a:lnSpc>
                <a:spcPct val="100000"/>
              </a:lnSpc>
              <a:spcAft>
                <a:spcPts val="600"/>
              </a:spcAft>
            </a:pPr>
            <a:r>
              <a:rPr lang="en-US" sz="1600" b="1" u="sng" spc="0" dirty="0">
                <a:solidFill>
                  <a:schemeClr val="tx1"/>
                </a:solidFill>
                <a:latin typeface="Arial" panose="020B0604020202020204" pitchFamily="34" charset="0"/>
                <a:cs typeface="Arial" panose="020B0604020202020204" pitchFamily="34" charset="0"/>
              </a:rPr>
              <a:t>98.5 WUPS Targets Adults 35-64</a:t>
            </a:r>
          </a:p>
          <a:p>
            <a:pPr marL="457200" algn="l">
              <a:lnSpc>
                <a:spcPct val="100000"/>
              </a:lnSpc>
              <a:spcAft>
                <a:spcPts val="600"/>
              </a:spcAft>
            </a:pPr>
            <a:r>
              <a:rPr lang="en-US" sz="1400" spc="0" dirty="0">
                <a:latin typeface="Arial" panose="020B0604020202020204" pitchFamily="34" charset="0"/>
                <a:cs typeface="Arial" panose="020B0604020202020204" pitchFamily="34" charset="0"/>
              </a:rPr>
              <a:t>• Broad based appeal of Classic Hits is multi-generational</a:t>
            </a:r>
          </a:p>
          <a:p>
            <a:pPr marL="457200" algn="l">
              <a:lnSpc>
                <a:spcPct val="100000"/>
              </a:lnSpc>
              <a:spcAft>
                <a:spcPts val="600"/>
              </a:spcAft>
            </a:pPr>
            <a:r>
              <a:rPr lang="en-US" sz="1400" spc="0" dirty="0">
                <a:latin typeface="Arial" panose="020B0604020202020204" pitchFamily="34" charset="0"/>
                <a:cs typeface="Arial" panose="020B0604020202020204" pitchFamily="34" charset="0"/>
              </a:rPr>
              <a:t>• 55% Male/45% Female Audience</a:t>
            </a:r>
            <a:endParaRPr lang="en-US" sz="1400" dirty="0"/>
          </a:p>
        </p:txBody>
      </p:sp>
      <p:grpSp>
        <p:nvGrpSpPr>
          <p:cNvPr id="2" name="Group 1">
            <a:extLst>
              <a:ext uri="{FF2B5EF4-FFF2-40B4-BE49-F238E27FC236}">
                <a16:creationId xmlns:a16="http://schemas.microsoft.com/office/drawing/2014/main" id="{87F2C42F-7ACA-4459-B241-DC6D34CD08C6}"/>
              </a:ext>
            </a:extLst>
          </p:cNvPr>
          <p:cNvGrpSpPr/>
          <p:nvPr/>
        </p:nvGrpSpPr>
        <p:grpSpPr>
          <a:xfrm>
            <a:off x="76200" y="7645100"/>
            <a:ext cx="6705600" cy="950448"/>
            <a:chOff x="951313" y="7169876"/>
            <a:chExt cx="4948516" cy="667223"/>
          </a:xfrm>
        </p:grpSpPr>
        <p:pic>
          <p:nvPicPr>
            <p:cNvPr id="11" name="Picture 10">
              <a:extLst>
                <a:ext uri="{FF2B5EF4-FFF2-40B4-BE49-F238E27FC236}">
                  <a16:creationId xmlns:a16="http://schemas.microsoft.com/office/drawing/2014/main" id="{FF4E0109-F37E-4858-9116-817B61A3C97F}"/>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51313" y="7169876"/>
              <a:ext cx="633046" cy="633046"/>
            </a:xfrm>
            <a:prstGeom prst="rect">
              <a:avLst/>
            </a:prstGeom>
          </p:spPr>
        </p:pic>
        <p:pic>
          <p:nvPicPr>
            <p:cNvPr id="14" name="Picture 13">
              <a:extLst>
                <a:ext uri="{FF2B5EF4-FFF2-40B4-BE49-F238E27FC236}">
                  <a16:creationId xmlns:a16="http://schemas.microsoft.com/office/drawing/2014/main" id="{D88167EB-F6DA-4D3E-AA21-32D8DD5918C2}"/>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709683" y="7182771"/>
              <a:ext cx="633046" cy="633046"/>
            </a:xfrm>
            <a:prstGeom prst="rect">
              <a:avLst/>
            </a:prstGeom>
          </p:spPr>
        </p:pic>
        <p:pic>
          <p:nvPicPr>
            <p:cNvPr id="17" name="Picture 16">
              <a:extLst>
                <a:ext uri="{FF2B5EF4-FFF2-40B4-BE49-F238E27FC236}">
                  <a16:creationId xmlns:a16="http://schemas.microsoft.com/office/drawing/2014/main" id="{FBDE31FA-D57B-4711-9CC2-589606800F2E}"/>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2468053" y="7194911"/>
              <a:ext cx="620906" cy="620906"/>
            </a:xfrm>
            <a:prstGeom prst="rect">
              <a:avLst/>
            </a:prstGeom>
          </p:spPr>
        </p:pic>
        <p:pic>
          <p:nvPicPr>
            <p:cNvPr id="20" name="Picture 19">
              <a:extLst>
                <a:ext uri="{FF2B5EF4-FFF2-40B4-BE49-F238E27FC236}">
                  <a16:creationId xmlns:a16="http://schemas.microsoft.com/office/drawing/2014/main" id="{16DF4E3D-7569-4639-BF03-88EC87D3F13E}"/>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266783" y="7204053"/>
              <a:ext cx="633046" cy="633046"/>
            </a:xfrm>
            <a:prstGeom prst="rect">
              <a:avLst/>
            </a:prstGeom>
          </p:spPr>
        </p:pic>
        <p:pic>
          <p:nvPicPr>
            <p:cNvPr id="23" name="Picture 22">
              <a:extLst>
                <a:ext uri="{FF2B5EF4-FFF2-40B4-BE49-F238E27FC236}">
                  <a16:creationId xmlns:a16="http://schemas.microsoft.com/office/drawing/2014/main" id="{E359793C-1D53-41C2-A497-DF3DF0AD0A4B}"/>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4709359" y="7182771"/>
              <a:ext cx="434501" cy="620151"/>
            </a:xfrm>
            <a:prstGeom prst="rect">
              <a:avLst/>
            </a:prstGeom>
          </p:spPr>
        </p:pic>
        <p:pic>
          <p:nvPicPr>
            <p:cNvPr id="26" name="Picture 25">
              <a:extLst>
                <a:ext uri="{FF2B5EF4-FFF2-40B4-BE49-F238E27FC236}">
                  <a16:creationId xmlns:a16="http://schemas.microsoft.com/office/drawing/2014/main" id="{AAA079BF-9F45-4894-A3C8-19CEB3EE6E85}"/>
                </a:ext>
              </a:extLst>
            </p:cNvPr>
            <p:cNvPicPr>
              <a:picLocks noChangeAspect="1"/>
            </p:cNvPicPr>
            <p:nvPr/>
          </p:nvPicPr>
          <p:blipFill>
            <a:blip r:embed="rId12" cstate="print">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3970919" y="7182771"/>
              <a:ext cx="633046" cy="629052"/>
            </a:xfrm>
            <a:prstGeom prst="rect">
              <a:avLst/>
            </a:prstGeom>
          </p:spPr>
        </p:pic>
        <p:pic>
          <p:nvPicPr>
            <p:cNvPr id="29" name="Picture 28">
              <a:extLst>
                <a:ext uri="{FF2B5EF4-FFF2-40B4-BE49-F238E27FC236}">
                  <a16:creationId xmlns:a16="http://schemas.microsoft.com/office/drawing/2014/main" id="{66037EF9-F6C1-4633-BB08-721BC0D472FB}"/>
                </a:ext>
              </a:extLst>
            </p:cNvPr>
            <p:cNvPicPr>
              <a:picLocks noChangeAspect="1"/>
            </p:cNvPicPr>
            <p:nvPr/>
          </p:nvPicPr>
          <p:blipFill>
            <a:blip r:embed="rId14" cstate="print">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3219486" y="7204053"/>
              <a:ext cx="620906" cy="620906"/>
            </a:xfrm>
            <a:prstGeom prst="rect">
              <a:avLst/>
            </a:prstGeom>
          </p:spPr>
        </p:pic>
      </p:grpSp>
      <p:pic>
        <p:nvPicPr>
          <p:cNvPr id="40" name="Picture 39">
            <a:extLst>
              <a:ext uri="{FF2B5EF4-FFF2-40B4-BE49-F238E27FC236}">
                <a16:creationId xmlns:a16="http://schemas.microsoft.com/office/drawing/2014/main" id="{ADC43CF1-9B6A-414D-8F13-4ABDC75BCF7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44915" y="429286"/>
            <a:ext cx="1550136" cy="1550136"/>
          </a:xfrm>
          <a:prstGeom prst="rect">
            <a:avLst/>
          </a:prstGeom>
        </p:spPr>
      </p:pic>
      <p:grpSp>
        <p:nvGrpSpPr>
          <p:cNvPr id="4" name="Group 3">
            <a:extLst>
              <a:ext uri="{FF2B5EF4-FFF2-40B4-BE49-F238E27FC236}">
                <a16:creationId xmlns:a16="http://schemas.microsoft.com/office/drawing/2014/main" id="{7A658BDA-1955-4547-9A34-9B1795A964F0}"/>
              </a:ext>
            </a:extLst>
          </p:cNvPr>
          <p:cNvGrpSpPr/>
          <p:nvPr/>
        </p:nvGrpSpPr>
        <p:grpSpPr>
          <a:xfrm>
            <a:off x="3991113" y="6207865"/>
            <a:ext cx="2815149" cy="1335280"/>
            <a:chOff x="3991113" y="6207865"/>
            <a:chExt cx="2815149" cy="1335280"/>
          </a:xfrm>
        </p:grpSpPr>
        <p:sp>
          <p:nvSpPr>
            <p:cNvPr id="3" name="Rectangle 2">
              <a:extLst>
                <a:ext uri="{FF2B5EF4-FFF2-40B4-BE49-F238E27FC236}">
                  <a16:creationId xmlns:a16="http://schemas.microsoft.com/office/drawing/2014/main" id="{546669B2-8D0D-4CD6-9C9E-DFE3A7FD60D1}"/>
                </a:ext>
              </a:extLst>
            </p:cNvPr>
            <p:cNvSpPr/>
            <p:nvPr/>
          </p:nvSpPr>
          <p:spPr>
            <a:xfrm>
              <a:off x="3991113" y="6207865"/>
              <a:ext cx="2778324" cy="131514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93D5E56F-4820-438B-A6CF-0A41B3B93CC4}"/>
                </a:ext>
              </a:extLst>
            </p:cNvPr>
            <p:cNvPicPr>
              <a:picLocks noChangeAspect="1"/>
            </p:cNvPicPr>
            <p:nvPr/>
          </p:nvPicPr>
          <p:blipFill>
            <a:blip r:embed="rId17" cstate="print">
              <a:extLst>
                <a:ext uri="{28A0092B-C50C-407E-A947-70E740481C1C}">
                  <a14:useLocalDpi xmlns:a14="http://schemas.microsoft.com/office/drawing/2010/main" val="0"/>
                </a:ext>
                <a:ext uri="{837473B0-CC2E-450A-ABE3-18F120FF3D39}">
                  <a1611:picAttrSrcUrl xmlns:a1611="http://schemas.microsoft.com/office/drawing/2016/11/main" r:id="rId18"/>
                </a:ext>
              </a:extLst>
            </a:blip>
            <a:stretch>
              <a:fillRect/>
            </a:stretch>
          </p:blipFill>
          <p:spPr>
            <a:xfrm>
              <a:off x="6129755" y="6356021"/>
              <a:ext cx="456801" cy="456801"/>
            </a:xfrm>
            <a:prstGeom prst="rect">
              <a:avLst/>
            </a:prstGeom>
          </p:spPr>
        </p:pic>
        <p:pic>
          <p:nvPicPr>
            <p:cNvPr id="18" name="Picture 17">
              <a:extLst>
                <a:ext uri="{FF2B5EF4-FFF2-40B4-BE49-F238E27FC236}">
                  <a16:creationId xmlns:a16="http://schemas.microsoft.com/office/drawing/2014/main" id="{07131AB2-C2C7-4D17-BC80-AA59C456E4DB}"/>
                </a:ext>
              </a:extLst>
            </p:cNvPr>
            <p:cNvPicPr>
              <a:picLocks noChangeAspect="1"/>
            </p:cNvPicPr>
            <p:nvPr/>
          </p:nvPicPr>
          <p:blipFill rotWithShape="1">
            <a:blip r:embed="rId19"/>
            <a:srcRect l="23528" t="16451" r="65983" b="64951"/>
            <a:stretch/>
          </p:blipFill>
          <p:spPr>
            <a:xfrm>
              <a:off x="4131423" y="6345198"/>
              <a:ext cx="478179" cy="476939"/>
            </a:xfrm>
            <a:prstGeom prst="rect">
              <a:avLst/>
            </a:prstGeom>
          </p:spPr>
        </p:pic>
        <p:sp>
          <p:nvSpPr>
            <p:cNvPr id="19" name="TextBox 18">
              <a:extLst>
                <a:ext uri="{FF2B5EF4-FFF2-40B4-BE49-F238E27FC236}">
                  <a16:creationId xmlns:a16="http://schemas.microsoft.com/office/drawing/2014/main" id="{005C330B-C6C1-434A-9C53-546C7F85574E}"/>
                </a:ext>
              </a:extLst>
            </p:cNvPr>
            <p:cNvSpPr txBox="1"/>
            <p:nvPr/>
          </p:nvSpPr>
          <p:spPr>
            <a:xfrm>
              <a:off x="3991113" y="6977400"/>
              <a:ext cx="2057400" cy="523220"/>
            </a:xfrm>
            <a:prstGeom prst="rect">
              <a:avLst/>
            </a:prstGeom>
            <a:noFill/>
          </p:spPr>
          <p:txBody>
            <a:bodyPr wrap="square" rtlCol="0">
              <a:spAutoFit/>
            </a:bodyPr>
            <a:lstStyle/>
            <a:p>
              <a:pPr algn="ctr"/>
              <a:r>
                <a:rPr lang="en-US" sz="1400" b="1" dirty="0">
                  <a:latin typeface="+mj-lt"/>
                </a:rPr>
                <a:t>STREAMING ONLINE</a:t>
              </a:r>
            </a:p>
            <a:p>
              <a:pPr algn="ctr"/>
              <a:r>
                <a:rPr lang="en-US" sz="1400" b="1" dirty="0">
                  <a:latin typeface="+mj-lt"/>
                </a:rPr>
                <a:t>www.wups.com</a:t>
              </a:r>
              <a:endParaRPr lang="en-US" sz="1400" b="1" dirty="0">
                <a:solidFill>
                  <a:srgbClr val="FF0000"/>
                </a:solidFill>
                <a:latin typeface="+mj-lt"/>
              </a:endParaRPr>
            </a:p>
          </p:txBody>
        </p:sp>
        <p:pic>
          <p:nvPicPr>
            <p:cNvPr id="21" name="Picture 20">
              <a:extLst>
                <a:ext uri="{FF2B5EF4-FFF2-40B4-BE49-F238E27FC236}">
                  <a16:creationId xmlns:a16="http://schemas.microsoft.com/office/drawing/2014/main" id="{77886345-2A24-4869-BE87-F4E5B1F5A959}"/>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022924" y="6832960"/>
              <a:ext cx="783338" cy="710185"/>
            </a:xfrm>
            <a:prstGeom prst="rect">
              <a:avLst/>
            </a:prstGeom>
          </p:spPr>
        </p:pic>
        <p:pic>
          <p:nvPicPr>
            <p:cNvPr id="22" name="Picture 21">
              <a:extLst>
                <a:ext uri="{FF2B5EF4-FFF2-40B4-BE49-F238E27FC236}">
                  <a16:creationId xmlns:a16="http://schemas.microsoft.com/office/drawing/2014/main" id="{E48F04B0-08A4-432E-B810-C63AE382B649}"/>
                </a:ext>
              </a:extLst>
            </p:cNvPr>
            <p:cNvPicPr>
              <a:picLocks noChangeAspect="1"/>
            </p:cNvPicPr>
            <p:nvPr/>
          </p:nvPicPr>
          <p:blipFill>
            <a:blip r:embed="rId21" cstate="print">
              <a:clrChange>
                <a:clrFrom>
                  <a:srgbClr val="FFFFFF"/>
                </a:clrFrom>
                <a:clrTo>
                  <a:srgbClr val="FFFFFF">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22"/>
                </a:ext>
              </a:extLst>
            </a:blip>
            <a:stretch>
              <a:fillRect/>
            </a:stretch>
          </p:blipFill>
          <p:spPr>
            <a:xfrm>
              <a:off x="4621832" y="6345198"/>
              <a:ext cx="776068" cy="548704"/>
            </a:xfrm>
            <a:prstGeom prst="rect">
              <a:avLst/>
            </a:prstGeom>
          </p:spPr>
        </p:pic>
        <p:pic>
          <p:nvPicPr>
            <p:cNvPr id="24" name="Picture 23">
              <a:extLst>
                <a:ext uri="{FF2B5EF4-FFF2-40B4-BE49-F238E27FC236}">
                  <a16:creationId xmlns:a16="http://schemas.microsoft.com/office/drawing/2014/main" id="{4C82122E-F4B1-4BA2-B9D5-D1089545E6C7}"/>
                </a:ext>
              </a:extLst>
            </p:cNvPr>
            <p:cNvPicPr>
              <a:picLocks noChangeAspect="1"/>
            </p:cNvPicPr>
            <p:nvPr/>
          </p:nvPicPr>
          <p:blipFill>
            <a:blip r:embed="rId23" cstate="print">
              <a:clrChange>
                <a:clrFrom>
                  <a:srgbClr val="FFFFFD"/>
                </a:clrFrom>
                <a:clrTo>
                  <a:srgbClr val="FFFFFD">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24"/>
                </a:ext>
              </a:extLst>
            </a:blip>
            <a:stretch>
              <a:fillRect/>
            </a:stretch>
          </p:blipFill>
          <p:spPr>
            <a:xfrm>
              <a:off x="5489029" y="6356021"/>
              <a:ext cx="536756" cy="431322"/>
            </a:xfrm>
            <a:prstGeom prst="rect">
              <a:avLst/>
            </a:prstGeom>
          </p:spPr>
        </p:pic>
      </p:grpSp>
      <p:pic>
        <p:nvPicPr>
          <p:cNvPr id="25" name="Picture 12" descr="http://mikeaveryoutdoors.com/images/links/14/OM-Radio-Logo.jpg">
            <a:extLst>
              <a:ext uri="{FF2B5EF4-FFF2-40B4-BE49-F238E27FC236}">
                <a16:creationId xmlns:a16="http://schemas.microsoft.com/office/drawing/2014/main" id="{27FCEC07-42C1-46ED-AA75-3750DDBFA85D}"/>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276132" y="4961740"/>
            <a:ext cx="1216461" cy="57380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4" descr="Central Michigan University">
            <a:extLst>
              <a:ext uri="{FF2B5EF4-FFF2-40B4-BE49-F238E27FC236}">
                <a16:creationId xmlns:a16="http://schemas.microsoft.com/office/drawing/2014/main" id="{7905FA0B-A6CF-4456-882D-804FE7F5671A}"/>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5744508" y="4961740"/>
            <a:ext cx="966436" cy="62238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7ACFE3F5-7A62-4A9C-973C-D014C8060FBB}"/>
              </a:ext>
            </a:extLst>
          </p:cNvPr>
          <p:cNvPicPr>
            <a:picLocks noChangeAspect="1"/>
          </p:cNvPicPr>
          <p:nvPr/>
        </p:nvPicPr>
        <p:blipFill rotWithShape="1">
          <a:blip r:embed="rId27" cstate="print">
            <a:extLst>
              <a:ext uri="{28A0092B-C50C-407E-A947-70E740481C1C}">
                <a14:useLocalDpi xmlns:a14="http://schemas.microsoft.com/office/drawing/2010/main" val="0"/>
              </a:ext>
            </a:extLst>
          </a:blip>
          <a:srcRect l="13271" t="43948" r="14677" b="43149"/>
          <a:stretch/>
        </p:blipFill>
        <p:spPr>
          <a:xfrm>
            <a:off x="5516641" y="5838023"/>
            <a:ext cx="1226227" cy="210953"/>
          </a:xfrm>
          <a:prstGeom prst="rect">
            <a:avLst/>
          </a:prstGeom>
        </p:spPr>
      </p:pic>
      <p:grpSp>
        <p:nvGrpSpPr>
          <p:cNvPr id="6" name="Group 5">
            <a:extLst>
              <a:ext uri="{FF2B5EF4-FFF2-40B4-BE49-F238E27FC236}">
                <a16:creationId xmlns:a16="http://schemas.microsoft.com/office/drawing/2014/main" id="{30B74AB6-6135-4A9A-BE53-4A26B5C7BA8B}"/>
              </a:ext>
            </a:extLst>
          </p:cNvPr>
          <p:cNvGrpSpPr/>
          <p:nvPr/>
        </p:nvGrpSpPr>
        <p:grpSpPr>
          <a:xfrm>
            <a:off x="1996536" y="508817"/>
            <a:ext cx="4616549" cy="1387696"/>
            <a:chOff x="1752893" y="335494"/>
            <a:chExt cx="4860192" cy="1617947"/>
          </a:xfrm>
        </p:grpSpPr>
        <p:pic>
          <p:nvPicPr>
            <p:cNvPr id="30" name="Picture 29">
              <a:extLst>
                <a:ext uri="{FF2B5EF4-FFF2-40B4-BE49-F238E27FC236}">
                  <a16:creationId xmlns:a16="http://schemas.microsoft.com/office/drawing/2014/main" id="{19F0BC4B-590A-4C78-8F93-8CB6F487C198}"/>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3332137" y="347152"/>
              <a:ext cx="1598571" cy="1598571"/>
            </a:xfrm>
            <a:prstGeom prst="rect">
              <a:avLst/>
            </a:prstGeom>
          </p:spPr>
        </p:pic>
        <p:pic>
          <p:nvPicPr>
            <p:cNvPr id="31" name="Picture 30">
              <a:extLst>
                <a:ext uri="{FF2B5EF4-FFF2-40B4-BE49-F238E27FC236}">
                  <a16:creationId xmlns:a16="http://schemas.microsoft.com/office/drawing/2014/main" id="{0FE2D93A-BF40-4B9E-9C8E-845F3E674C0B}"/>
                </a:ext>
              </a:extLst>
            </p:cNvPr>
            <p:cNvPicPr>
              <a:picLocks noChangeAspect="1"/>
            </p:cNvPicPr>
            <p:nvPr/>
          </p:nvPicPr>
          <p:blipFill>
            <a:blip r:embed="rId29" cstate="print">
              <a:extLst>
                <a:ext uri="{BEBA8EAE-BF5A-486C-A8C5-ECC9F3942E4B}">
                  <a14:imgProps xmlns:a14="http://schemas.microsoft.com/office/drawing/2010/main">
                    <a14:imgLayer r:embed="rId30">
                      <a14:imgEffect>
                        <a14:saturation sat="0"/>
                      </a14:imgEffect>
                    </a14:imgLayer>
                  </a14:imgProps>
                </a:ext>
                <a:ext uri="{28A0092B-C50C-407E-A947-70E740481C1C}">
                  <a14:useLocalDpi xmlns:a14="http://schemas.microsoft.com/office/drawing/2010/main" val="0"/>
                </a:ext>
              </a:extLst>
            </a:blip>
            <a:stretch>
              <a:fillRect/>
            </a:stretch>
          </p:blipFill>
          <p:spPr>
            <a:xfrm>
              <a:off x="1752893" y="335494"/>
              <a:ext cx="1598571" cy="1598571"/>
            </a:xfrm>
            <a:prstGeom prst="rect">
              <a:avLst/>
            </a:prstGeom>
          </p:spPr>
        </p:pic>
        <p:pic>
          <p:nvPicPr>
            <p:cNvPr id="32" name="Picture 31">
              <a:extLst>
                <a:ext uri="{FF2B5EF4-FFF2-40B4-BE49-F238E27FC236}">
                  <a16:creationId xmlns:a16="http://schemas.microsoft.com/office/drawing/2014/main" id="{BAC92D69-FF06-4FDE-B045-8B6FA695BDB7}"/>
                </a:ext>
              </a:extLst>
            </p:cNvPr>
            <p:cNvPicPr>
              <a:picLocks noChangeAspect="1"/>
            </p:cNvPicPr>
            <p:nvPr/>
          </p:nvPicPr>
          <p:blipFill rotWithShape="1">
            <a:blip r:embed="rId31" cstate="print">
              <a:extLst>
                <a:ext uri="{BEBA8EAE-BF5A-486C-A8C5-ECC9F3942E4B}">
                  <a14:imgProps xmlns:a14="http://schemas.microsoft.com/office/drawing/2010/main">
                    <a14:imgLayer r:embed="rId32">
                      <a14:imgEffect>
                        <a14:saturation sat="0"/>
                      </a14:imgEffect>
                    </a14:imgLayer>
                  </a14:imgProps>
                </a:ext>
                <a:ext uri="{28A0092B-C50C-407E-A947-70E740481C1C}">
                  <a14:useLocalDpi xmlns:a14="http://schemas.microsoft.com/office/drawing/2010/main" val="0"/>
                </a:ext>
              </a:extLst>
            </a:blip>
            <a:srcRect l="66663" t="17102" r="7011" b="47948"/>
            <a:stretch/>
          </p:blipFill>
          <p:spPr>
            <a:xfrm>
              <a:off x="4936684" y="354870"/>
              <a:ext cx="1676401" cy="1598571"/>
            </a:xfrm>
            <a:prstGeom prst="rect">
              <a:avLst/>
            </a:prstGeom>
          </p:spPr>
        </p:pic>
      </p:grpSp>
    </p:spTree>
    <p:extLst>
      <p:ext uri="{BB962C8B-B14F-4D97-AF65-F5344CB8AC3E}">
        <p14:creationId xmlns:p14="http://schemas.microsoft.com/office/powerpoint/2010/main" val="1467252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C089EE-F505-4EF7-B816-9B22770CDD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8421" y="228600"/>
            <a:ext cx="6388621" cy="5163323"/>
          </a:xfrm>
          <a:prstGeom prst="rect">
            <a:avLst/>
          </a:prstGeom>
        </p:spPr>
      </p:pic>
      <p:pic>
        <p:nvPicPr>
          <p:cNvPr id="5" name="Picture 4">
            <a:extLst>
              <a:ext uri="{FF2B5EF4-FFF2-40B4-BE49-F238E27FC236}">
                <a16:creationId xmlns:a16="http://schemas.microsoft.com/office/drawing/2014/main" id="{9E42F768-A102-472C-AB3D-A8013C73E8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200" y="457200"/>
            <a:ext cx="1822711" cy="1470383"/>
          </a:xfrm>
          <a:prstGeom prst="rect">
            <a:avLst/>
          </a:prstGeom>
        </p:spPr>
      </p:pic>
      <p:grpSp>
        <p:nvGrpSpPr>
          <p:cNvPr id="6" name="Group 5">
            <a:extLst>
              <a:ext uri="{FF2B5EF4-FFF2-40B4-BE49-F238E27FC236}">
                <a16:creationId xmlns:a16="http://schemas.microsoft.com/office/drawing/2014/main" id="{72A5ABF7-1CAE-4851-9435-1A7CF65263C9}"/>
              </a:ext>
            </a:extLst>
          </p:cNvPr>
          <p:cNvGrpSpPr/>
          <p:nvPr/>
        </p:nvGrpSpPr>
        <p:grpSpPr>
          <a:xfrm>
            <a:off x="0" y="7808825"/>
            <a:ext cx="6858000" cy="872951"/>
            <a:chOff x="0" y="7788727"/>
            <a:chExt cx="6858000" cy="872951"/>
          </a:xfrm>
        </p:grpSpPr>
        <p:pic>
          <p:nvPicPr>
            <p:cNvPr id="4098" name="Picture 2">
              <a:extLst>
                <a:ext uri="{FF2B5EF4-FFF2-40B4-BE49-F238E27FC236}">
                  <a16:creationId xmlns:a16="http://schemas.microsoft.com/office/drawing/2014/main" id="{37A3777D-E31A-4D69-91CD-17D7FE42B9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788728"/>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4BD74B38-F45D-473D-9FBE-C6AB85E6CB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250" y="7788728"/>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5FABB304-0B6B-4DC6-B14B-A477E4211B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4500" y="7788728"/>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6A2537EF-E15F-481F-9C36-489A952163B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4698" y="7788728"/>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a:extLst>
                <a:ext uri="{FF2B5EF4-FFF2-40B4-BE49-F238E27FC236}">
                  <a16:creationId xmlns:a16="http://schemas.microsoft.com/office/drawing/2014/main" id="{6DDE234A-85BA-4B26-883C-0EE59EC939E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94896" y="7788727"/>
              <a:ext cx="857250" cy="872951"/>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a:extLst>
                <a:ext uri="{FF2B5EF4-FFF2-40B4-BE49-F238E27FC236}">
                  <a16:creationId xmlns:a16="http://schemas.microsoft.com/office/drawing/2014/main" id="{D798CE46-7A72-4328-A0C6-E3105077B2F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35094" y="7797729"/>
              <a:ext cx="857250" cy="857249"/>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a:extLst>
                <a:ext uri="{FF2B5EF4-FFF2-40B4-BE49-F238E27FC236}">
                  <a16:creationId xmlns:a16="http://schemas.microsoft.com/office/drawing/2014/main" id="{469788DC-FA9E-409D-B1EB-8B74C0186C0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92344" y="7797730"/>
              <a:ext cx="857250" cy="857250"/>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a:extLst>
                <a:ext uri="{FF2B5EF4-FFF2-40B4-BE49-F238E27FC236}">
                  <a16:creationId xmlns:a16="http://schemas.microsoft.com/office/drawing/2014/main" id="{BCA72A97-2DC4-4E35-B4E7-6D3A6146CC5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15490" y="7797730"/>
              <a:ext cx="942510" cy="857250"/>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extBox 6">
            <a:extLst>
              <a:ext uri="{FF2B5EF4-FFF2-40B4-BE49-F238E27FC236}">
                <a16:creationId xmlns:a16="http://schemas.microsoft.com/office/drawing/2014/main" id="{0DF0AB19-C71F-42EB-B80D-43EBD13CA502}"/>
              </a:ext>
            </a:extLst>
          </p:cNvPr>
          <p:cNvSpPr txBox="1"/>
          <p:nvPr/>
        </p:nvSpPr>
        <p:spPr>
          <a:xfrm>
            <a:off x="23188" y="5371091"/>
            <a:ext cx="6811624" cy="2697598"/>
          </a:xfrm>
          <a:prstGeom prst="rect">
            <a:avLst/>
          </a:prstGeom>
          <a:noFill/>
        </p:spPr>
        <p:txBody>
          <a:bodyPr wrap="square" rtlCol="0">
            <a:spAutoFit/>
          </a:bodyPr>
          <a:lstStyle/>
          <a:p>
            <a:pPr>
              <a:lnSpc>
                <a:spcPct val="150000"/>
              </a:lnSpc>
            </a:pPr>
            <a:r>
              <a:rPr lang="en-US" sz="1400" b="1" dirty="0">
                <a:solidFill>
                  <a:srgbClr val="FF0000"/>
                </a:solidFill>
                <a:effectLst>
                  <a:outerShdw blurRad="38100" dist="38100" dir="2700000" algn="tl">
                    <a:srgbClr val="000000">
                      <a:alpha val="43137"/>
                    </a:srgbClr>
                  </a:outerShdw>
                </a:effectLst>
              </a:rPr>
              <a:t>92.1 The Twister Targets Adults 25-54</a:t>
            </a:r>
          </a:p>
          <a:p>
            <a:pPr marL="171450" indent="-171450">
              <a:lnSpc>
                <a:spcPct val="150000"/>
              </a:lnSpc>
              <a:buFont typeface="Arial" panose="020B0604020202020204" pitchFamily="34" charset="0"/>
              <a:buChar char="•"/>
            </a:pPr>
            <a:r>
              <a:rPr lang="en-US" sz="1100" dirty="0"/>
              <a:t>Multi Generational audience with America’s #1 choice of music – Country!</a:t>
            </a:r>
          </a:p>
          <a:p>
            <a:pPr marL="171450" indent="-171450">
              <a:lnSpc>
                <a:spcPct val="150000"/>
              </a:lnSpc>
              <a:buFont typeface="Arial" panose="020B0604020202020204" pitchFamily="34" charset="0"/>
              <a:buChar char="•"/>
            </a:pPr>
            <a:r>
              <a:rPr lang="en-US" sz="1100" dirty="0"/>
              <a:t>Affluent consumers that are loyal, educations, home owners, established professionals.</a:t>
            </a:r>
          </a:p>
          <a:p>
            <a:pPr marL="171450" indent="-171450">
              <a:lnSpc>
                <a:spcPct val="150000"/>
              </a:lnSpc>
              <a:buFont typeface="Arial" panose="020B0604020202020204" pitchFamily="34" charset="0"/>
              <a:buChar char="•"/>
            </a:pPr>
            <a:r>
              <a:rPr lang="en-US" sz="1100" dirty="0"/>
              <a:t>Listeners listen for long periods of time which makes your advertising dollars stretch farther.</a:t>
            </a:r>
          </a:p>
          <a:p>
            <a:pPr marL="171450" indent="-171450">
              <a:lnSpc>
                <a:spcPct val="150000"/>
              </a:lnSpc>
              <a:buFont typeface="Arial" panose="020B0604020202020204" pitchFamily="34" charset="0"/>
              <a:buChar char="•"/>
            </a:pPr>
            <a:r>
              <a:rPr lang="en-US" sz="1100" dirty="0"/>
              <a:t>Involved with our hometown high school football; Houghton Lakes Bobcats</a:t>
            </a:r>
          </a:p>
          <a:p>
            <a:pPr marL="171450" indent="-171450">
              <a:lnSpc>
                <a:spcPct val="150000"/>
              </a:lnSpc>
              <a:buFont typeface="Arial" panose="020B0604020202020204" pitchFamily="34" charset="0"/>
              <a:buChar char="•"/>
            </a:pPr>
            <a:r>
              <a:rPr lang="en-US" sz="1100" dirty="0"/>
              <a:t>Mike Avery’s Outdoor Magazine</a:t>
            </a:r>
          </a:p>
          <a:p>
            <a:pPr marL="171450" indent="-171450">
              <a:lnSpc>
                <a:spcPct val="150000"/>
              </a:lnSpc>
              <a:buFont typeface="Arial" panose="020B0604020202020204" pitchFamily="34" charset="0"/>
              <a:buChar char="•"/>
            </a:pPr>
            <a:r>
              <a:rPr lang="en-US" sz="1100" dirty="0"/>
              <a:t>Country lifestyle at the core!</a:t>
            </a:r>
          </a:p>
          <a:p>
            <a:pPr marL="171450" indent="-171450">
              <a:lnSpc>
                <a:spcPct val="150000"/>
              </a:lnSpc>
              <a:buFont typeface="Arial" panose="020B0604020202020204" pitchFamily="34" charset="0"/>
              <a:buChar char="•"/>
            </a:pPr>
            <a:endParaRPr lang="en-US" sz="800" b="1" dirty="0">
              <a:solidFill>
                <a:srgbClr val="FF0000"/>
              </a:solidFill>
              <a:effectLst>
                <a:outerShdw blurRad="38100" dist="38100" dir="2700000" algn="tl">
                  <a:srgbClr val="000000">
                    <a:alpha val="43137"/>
                  </a:srgbClr>
                </a:outerShdw>
              </a:effectLst>
            </a:endParaRPr>
          </a:p>
          <a:p>
            <a:pPr>
              <a:lnSpc>
                <a:spcPct val="150000"/>
              </a:lnSpc>
            </a:pPr>
            <a:r>
              <a:rPr lang="en-US" sz="1400" b="1" dirty="0">
                <a:solidFill>
                  <a:srgbClr val="FF0000"/>
                </a:solidFill>
                <a:effectLst>
                  <a:outerShdw blurRad="38100" dist="38100" dir="2700000" algn="tl">
                    <a:srgbClr val="000000">
                      <a:alpha val="43137"/>
                    </a:srgbClr>
                  </a:outerShdw>
                </a:effectLst>
              </a:rPr>
              <a:t>92.1 The Twister Featured Core Artists:</a:t>
            </a:r>
          </a:p>
          <a:p>
            <a:pPr marL="171450" indent="-171450">
              <a:lnSpc>
                <a:spcPct val="150000"/>
              </a:lnSpc>
              <a:buFont typeface="Arial" panose="020B0604020202020204" pitchFamily="34" charset="0"/>
              <a:buChar char="•"/>
            </a:pPr>
            <a:endParaRPr lang="en-US" sz="1100" dirty="0"/>
          </a:p>
        </p:txBody>
      </p:sp>
      <p:cxnSp>
        <p:nvCxnSpPr>
          <p:cNvPr id="9" name="Straight Connector 8">
            <a:extLst>
              <a:ext uri="{FF2B5EF4-FFF2-40B4-BE49-F238E27FC236}">
                <a16:creationId xmlns:a16="http://schemas.microsoft.com/office/drawing/2014/main" id="{17ACEDDF-8835-4417-B69E-0B799180BD2E}"/>
              </a:ext>
            </a:extLst>
          </p:cNvPr>
          <p:cNvCxnSpPr/>
          <p:nvPr/>
        </p:nvCxnSpPr>
        <p:spPr>
          <a:xfrm>
            <a:off x="0" y="5391923"/>
            <a:ext cx="6858000" cy="0"/>
          </a:xfrm>
          <a:prstGeom prst="line">
            <a:avLst/>
          </a:prstGeom>
        </p:spPr>
        <p:style>
          <a:lnRef idx="3">
            <a:schemeClr val="dk1"/>
          </a:lnRef>
          <a:fillRef idx="0">
            <a:schemeClr val="dk1"/>
          </a:fillRef>
          <a:effectRef idx="2">
            <a:schemeClr val="dk1"/>
          </a:effectRef>
          <a:fontRef idx="minor">
            <a:schemeClr val="tx1"/>
          </a:fontRef>
        </p:style>
      </p:cxnSp>
      <p:pic>
        <p:nvPicPr>
          <p:cNvPr id="20" name="Picture 9" descr="C:\Users\Admin\Documents\Maureen\Black Diamond Broadcasting\Houghton Lake HS Logo.jpg">
            <a:extLst>
              <a:ext uri="{FF2B5EF4-FFF2-40B4-BE49-F238E27FC236}">
                <a16:creationId xmlns:a16="http://schemas.microsoft.com/office/drawing/2014/main" id="{FFF24D90-F0DF-4286-BEFB-D3E67F4934A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81412" y="6712192"/>
            <a:ext cx="673621" cy="65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2" descr="http://mikeaveryoutdoors.com/images/links/14/OM-Radio-Logo.jpg">
            <a:extLst>
              <a:ext uri="{FF2B5EF4-FFF2-40B4-BE49-F238E27FC236}">
                <a16:creationId xmlns:a16="http://schemas.microsoft.com/office/drawing/2014/main" id="{73DAF539-1561-4821-8AB0-23314CB45CD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04090" y="6624412"/>
            <a:ext cx="1216461" cy="57380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61E54081-256D-4736-89F1-88EBC6EAD411}"/>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13271" t="43948" r="14677" b="43149"/>
          <a:stretch/>
        </p:blipFill>
        <p:spPr>
          <a:xfrm>
            <a:off x="5328581" y="7378536"/>
            <a:ext cx="1422380" cy="244698"/>
          </a:xfrm>
          <a:prstGeom prst="rect">
            <a:avLst/>
          </a:prstGeom>
        </p:spPr>
      </p:pic>
      <p:pic>
        <p:nvPicPr>
          <p:cNvPr id="26" name="Picture 25">
            <a:extLst>
              <a:ext uri="{FF2B5EF4-FFF2-40B4-BE49-F238E27FC236}">
                <a16:creationId xmlns:a16="http://schemas.microsoft.com/office/drawing/2014/main" id="{59708507-67E4-4998-AF3A-B10638C1053F}"/>
              </a:ext>
            </a:extLst>
          </p:cNvPr>
          <p:cNvPicPr>
            <a:picLocks noChangeAspect="1"/>
          </p:cNvPicPr>
          <p:nvPr/>
        </p:nvPicPr>
        <p:blipFill rotWithShape="1">
          <a:blip r:embed="rId15"/>
          <a:srcRect l="23528" t="16451" r="65983" b="64951"/>
          <a:stretch/>
        </p:blipFill>
        <p:spPr>
          <a:xfrm>
            <a:off x="6088716" y="4163307"/>
            <a:ext cx="631835" cy="630197"/>
          </a:xfrm>
          <a:prstGeom prst="rect">
            <a:avLst/>
          </a:prstGeom>
        </p:spPr>
      </p:pic>
      <p:sp>
        <p:nvSpPr>
          <p:cNvPr id="27" name="TextBox 26">
            <a:extLst>
              <a:ext uri="{FF2B5EF4-FFF2-40B4-BE49-F238E27FC236}">
                <a16:creationId xmlns:a16="http://schemas.microsoft.com/office/drawing/2014/main" id="{F82A2269-6559-4762-BD45-6FE6228DB014}"/>
              </a:ext>
            </a:extLst>
          </p:cNvPr>
          <p:cNvSpPr txBox="1"/>
          <p:nvPr/>
        </p:nvSpPr>
        <p:spPr>
          <a:xfrm>
            <a:off x="4681412" y="4818570"/>
            <a:ext cx="2199776" cy="523220"/>
          </a:xfrm>
          <a:prstGeom prst="rect">
            <a:avLst/>
          </a:prstGeom>
          <a:noFill/>
        </p:spPr>
        <p:txBody>
          <a:bodyPr wrap="square" rtlCol="0">
            <a:spAutoFit/>
          </a:bodyPr>
          <a:lstStyle/>
          <a:p>
            <a:pPr algn="ctr"/>
            <a:r>
              <a:rPr lang="en-US" sz="1400" b="1" dirty="0">
                <a:latin typeface="+mj-lt"/>
              </a:rPr>
              <a:t>STREAMING ONLINE</a:t>
            </a:r>
          </a:p>
          <a:p>
            <a:pPr algn="ctr"/>
            <a:r>
              <a:rPr lang="en-US" sz="1400" b="1" dirty="0">
                <a:latin typeface="+mj-lt"/>
              </a:rPr>
              <a:t>www.ilovethetwister.com</a:t>
            </a:r>
            <a:endParaRPr lang="en-US" sz="1400" b="1" dirty="0">
              <a:solidFill>
                <a:srgbClr val="FF0000"/>
              </a:solidFill>
              <a:latin typeface="+mj-lt"/>
            </a:endParaRPr>
          </a:p>
        </p:txBody>
      </p:sp>
      <p:sp>
        <p:nvSpPr>
          <p:cNvPr id="10" name="TextBox 9">
            <a:extLst>
              <a:ext uri="{FF2B5EF4-FFF2-40B4-BE49-F238E27FC236}">
                <a16:creationId xmlns:a16="http://schemas.microsoft.com/office/drawing/2014/main" id="{93811910-8AE2-4629-A531-8716B443B320}"/>
              </a:ext>
            </a:extLst>
          </p:cNvPr>
          <p:cNvSpPr txBox="1"/>
          <p:nvPr/>
        </p:nvSpPr>
        <p:spPr>
          <a:xfrm>
            <a:off x="4813564" y="2296597"/>
            <a:ext cx="1871788" cy="1600438"/>
          </a:xfrm>
          <a:prstGeom prst="rect">
            <a:avLst/>
          </a:prstGeom>
          <a:noFill/>
        </p:spPr>
        <p:txBody>
          <a:bodyPr wrap="square" rtlCol="0">
            <a:spAutoFit/>
          </a:bodyPr>
          <a:lstStyle/>
          <a:p>
            <a:pPr algn="r"/>
            <a:r>
              <a:rPr lang="en-US" sz="1400" dirty="0"/>
              <a:t>Houghton Lake</a:t>
            </a:r>
          </a:p>
          <a:p>
            <a:pPr algn="r"/>
            <a:r>
              <a:rPr lang="en-US" sz="1400" dirty="0"/>
              <a:t>Harrison</a:t>
            </a:r>
          </a:p>
          <a:p>
            <a:pPr algn="r"/>
            <a:r>
              <a:rPr lang="en-US" sz="1400" dirty="0"/>
              <a:t>Gladwin</a:t>
            </a:r>
          </a:p>
          <a:p>
            <a:pPr algn="r"/>
            <a:r>
              <a:rPr lang="en-US" sz="1400" dirty="0"/>
              <a:t>Grayling</a:t>
            </a:r>
          </a:p>
          <a:p>
            <a:pPr algn="r"/>
            <a:r>
              <a:rPr lang="en-US" sz="1400" dirty="0"/>
              <a:t>And more are getting swept away by </a:t>
            </a:r>
          </a:p>
          <a:p>
            <a:pPr algn="r"/>
            <a:r>
              <a:rPr lang="en-US" sz="1400" dirty="0"/>
              <a:t>The Twister!</a:t>
            </a:r>
          </a:p>
        </p:txBody>
      </p:sp>
    </p:spTree>
    <p:extLst>
      <p:ext uri="{BB962C8B-B14F-4D97-AF65-F5344CB8AC3E}">
        <p14:creationId xmlns:p14="http://schemas.microsoft.com/office/powerpoint/2010/main" val="284683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D19718-6030-D1D3-EB2B-7E1FE5B42C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6141"/>
            <a:ext cx="4767512" cy="4822390"/>
          </a:xfrm>
          <a:prstGeom prst="rect">
            <a:avLst/>
          </a:prstGeom>
        </p:spPr>
      </p:pic>
      <p:sp>
        <p:nvSpPr>
          <p:cNvPr id="29" name="TextBox 28">
            <a:extLst>
              <a:ext uri="{FF2B5EF4-FFF2-40B4-BE49-F238E27FC236}">
                <a16:creationId xmlns:a16="http://schemas.microsoft.com/office/drawing/2014/main" id="{B16DDD32-63AE-43C5-A787-C60E57F60D37}"/>
              </a:ext>
            </a:extLst>
          </p:cNvPr>
          <p:cNvSpPr txBox="1"/>
          <p:nvPr/>
        </p:nvSpPr>
        <p:spPr>
          <a:xfrm>
            <a:off x="34332" y="5258812"/>
            <a:ext cx="6727370" cy="3046988"/>
          </a:xfrm>
          <a:prstGeom prst="rect">
            <a:avLst/>
          </a:prstGeom>
          <a:noFill/>
        </p:spPr>
        <p:txBody>
          <a:bodyPr wrap="square" rtlCol="0">
            <a:spAutoFit/>
          </a:bodyPr>
          <a:lstStyle/>
          <a:p>
            <a:r>
              <a:rPr lang="en-US" sz="2000" b="1" dirty="0">
                <a:solidFill>
                  <a:srgbClr val="FF0000"/>
                </a:solidFill>
                <a:effectLst>
                  <a:outerShdw blurRad="38100" dist="38100" dir="2700000" algn="tl">
                    <a:srgbClr val="000000">
                      <a:alpha val="43137"/>
                    </a:srgbClr>
                  </a:outerShdw>
                </a:effectLst>
              </a:rPr>
              <a:t>Sunny 97 7 Targets Adults 35-64</a:t>
            </a:r>
          </a:p>
          <a:p>
            <a:pPr marL="285750" indent="-285750">
              <a:spcAft>
                <a:spcPts val="600"/>
              </a:spcAft>
              <a:buFont typeface="Arial" panose="020B0604020202020204" pitchFamily="34" charset="0"/>
              <a:buChar char="•"/>
            </a:pPr>
            <a:r>
              <a:rPr lang="en-US" sz="1400" dirty="0">
                <a:effectLst/>
                <a:ea typeface="Calibri" panose="020F0502020204030204" pitchFamily="34" charset="0"/>
              </a:rPr>
              <a:t>Great Songs from the 80's, 90's and more! </a:t>
            </a:r>
          </a:p>
          <a:p>
            <a:pPr marL="285750" marR="0" indent="-285750">
              <a:spcAft>
                <a:spcPts val="600"/>
              </a:spcAft>
              <a:buFont typeface="Arial" panose="020B0604020202020204" pitchFamily="34" charset="0"/>
              <a:buChar char="•"/>
            </a:pPr>
            <a:r>
              <a:rPr lang="en-US" sz="1400" dirty="0">
                <a:ea typeface="Calibri" panose="020F0502020204030204" pitchFamily="34" charset="0"/>
              </a:rPr>
              <a:t>Adult f</a:t>
            </a:r>
            <a:r>
              <a:rPr lang="en-US" sz="1400" dirty="0">
                <a:effectLst/>
                <a:ea typeface="Calibri" panose="020F0502020204030204" pitchFamily="34" charset="0"/>
              </a:rPr>
              <a:t>emale demographic </a:t>
            </a:r>
            <a:r>
              <a:rPr lang="en-US" sz="1400" dirty="0">
                <a:ea typeface="Calibri" panose="020F0502020204030204" pitchFamily="34" charset="0"/>
              </a:rPr>
              <a:t>audience</a:t>
            </a:r>
            <a:r>
              <a:rPr lang="en-US" sz="1400" dirty="0">
                <a:effectLst/>
                <a:ea typeface="Calibri" panose="020F0502020204030204" pitchFamily="34" charset="0"/>
              </a:rPr>
              <a:t> puts advertisers in front of the primary purchase decision makers.</a:t>
            </a:r>
          </a:p>
          <a:p>
            <a:pPr marL="285750" marR="0" indent="-285750">
              <a:spcAft>
                <a:spcPts val="600"/>
              </a:spcAft>
              <a:buFont typeface="Arial" panose="020B0604020202020204" pitchFamily="34" charset="0"/>
              <a:buChar char="•"/>
            </a:pPr>
            <a:r>
              <a:rPr lang="en-US" sz="1400" dirty="0">
                <a:effectLst/>
                <a:ea typeface="Calibri" panose="020F0502020204030204" pitchFamily="34" charset="0"/>
              </a:rPr>
              <a:t>With a focus on the Midland, Mount Pleasant, Gladwin, Clare areas, Sunny is the best choice for local businesses to reach local consumers as it delivers local information that is focused on these communities. Local news, and community events are talked about almost every hour by our local talent;</a:t>
            </a:r>
            <a:endParaRPr lang="en-US" sz="1100" dirty="0">
              <a:effectLst/>
              <a:ea typeface="Calibri" panose="020F0502020204030204" pitchFamily="34" charset="0"/>
            </a:endParaRPr>
          </a:p>
          <a:p>
            <a:pPr marR="0" algn="r">
              <a:spcAft>
                <a:spcPts val="600"/>
              </a:spcAft>
            </a:pPr>
            <a:r>
              <a:rPr lang="en-US" sz="1100" i="1" dirty="0">
                <a:effectLst/>
                <a:ea typeface="Calibri" panose="020F0502020204030204" pitchFamily="34" charset="0"/>
              </a:rPr>
              <a:t>100% simulcast on 107.7 and 1470AM sending a stronger signal into downtown Midland.</a:t>
            </a:r>
          </a:p>
          <a:p>
            <a:r>
              <a:rPr lang="en-US" sz="2000" b="1" dirty="0">
                <a:solidFill>
                  <a:srgbClr val="FF0000"/>
                </a:solidFill>
                <a:effectLst>
                  <a:outerShdw blurRad="38100" dist="38100" dir="2700000" algn="tl">
                    <a:srgbClr val="000000">
                      <a:alpha val="43137"/>
                    </a:srgbClr>
                  </a:outerShdw>
                </a:effectLst>
              </a:rPr>
              <a:t>Sunny 97 7 Core Artist:</a:t>
            </a:r>
          </a:p>
          <a:p>
            <a:endParaRPr lang="en-US" sz="2000" dirty="0"/>
          </a:p>
        </p:txBody>
      </p:sp>
      <p:grpSp>
        <p:nvGrpSpPr>
          <p:cNvPr id="6" name="Group 5">
            <a:extLst>
              <a:ext uri="{FF2B5EF4-FFF2-40B4-BE49-F238E27FC236}">
                <a16:creationId xmlns:a16="http://schemas.microsoft.com/office/drawing/2014/main" id="{D25B4D86-CC33-415F-84BF-6654AF097DBE}"/>
              </a:ext>
            </a:extLst>
          </p:cNvPr>
          <p:cNvGrpSpPr/>
          <p:nvPr/>
        </p:nvGrpSpPr>
        <p:grpSpPr>
          <a:xfrm>
            <a:off x="34332" y="7937450"/>
            <a:ext cx="6806921" cy="844809"/>
            <a:chOff x="14235" y="6964345"/>
            <a:chExt cx="6806921" cy="844809"/>
          </a:xfrm>
        </p:grpSpPr>
        <p:pic>
          <p:nvPicPr>
            <p:cNvPr id="8" name="Picture 2">
              <a:extLst>
                <a:ext uri="{FF2B5EF4-FFF2-40B4-BE49-F238E27FC236}">
                  <a16:creationId xmlns:a16="http://schemas.microsoft.com/office/drawing/2014/main" id="{EDBB429D-211A-42DF-AA80-200312076A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35" y="6964345"/>
              <a:ext cx="728715" cy="7287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C1265EA5-420A-49AA-9E96-4AB38E11FE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950" y="6964345"/>
              <a:ext cx="728715" cy="72871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a:extLst>
                <a:ext uri="{FF2B5EF4-FFF2-40B4-BE49-F238E27FC236}">
                  <a16:creationId xmlns:a16="http://schemas.microsoft.com/office/drawing/2014/main" id="{EEE3AC62-F827-42B3-863C-7DE244363A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0255" y="6996883"/>
              <a:ext cx="737089" cy="73708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a:extLst>
                <a:ext uri="{FF2B5EF4-FFF2-40B4-BE49-F238E27FC236}">
                  <a16:creationId xmlns:a16="http://schemas.microsoft.com/office/drawing/2014/main" id="{782BF4F3-4047-4B10-9C7E-DA1F4A20A2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13613" y="6996883"/>
              <a:ext cx="749531" cy="74953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a:extLst>
                <a:ext uri="{FF2B5EF4-FFF2-40B4-BE49-F238E27FC236}">
                  <a16:creationId xmlns:a16="http://schemas.microsoft.com/office/drawing/2014/main" id="{AA65F787-CB8E-49F7-8E1A-FE29A327E00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63144" y="6996883"/>
              <a:ext cx="749532" cy="74953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6770E80-7C88-4947-9651-41A542C410B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04373" y="6996883"/>
              <a:ext cx="749532" cy="7495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4">
              <a:extLst>
                <a:ext uri="{FF2B5EF4-FFF2-40B4-BE49-F238E27FC236}">
                  <a16:creationId xmlns:a16="http://schemas.microsoft.com/office/drawing/2014/main" id="{83FC940A-BED6-4710-9757-A7C28610687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62207" y="6984439"/>
              <a:ext cx="749533" cy="74953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8">
              <a:extLst>
                <a:ext uri="{FF2B5EF4-FFF2-40B4-BE49-F238E27FC236}">
                  <a16:creationId xmlns:a16="http://schemas.microsoft.com/office/drawing/2014/main" id="{29B23EAB-02AD-4468-AECF-2C8BFB57CA1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20042" y="6984442"/>
              <a:ext cx="824712" cy="8247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0">
              <a:extLst>
                <a:ext uri="{FF2B5EF4-FFF2-40B4-BE49-F238E27FC236}">
                  <a16:creationId xmlns:a16="http://schemas.microsoft.com/office/drawing/2014/main" id="{02BA8A6A-E8C0-430E-9E92-810742D9303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57570" y="6996882"/>
              <a:ext cx="763586" cy="749532"/>
            </a:xfrm>
            <a:prstGeom prst="rect">
              <a:avLst/>
            </a:prstGeom>
            <a:noFill/>
            <a:extLst>
              <a:ext uri="{909E8E84-426E-40DD-AFC4-6F175D3DCCD1}">
                <a14:hiddenFill xmlns:a14="http://schemas.microsoft.com/office/drawing/2010/main">
                  <a:solidFill>
                    <a:srgbClr val="FFFFFF"/>
                  </a:solidFill>
                </a14:hiddenFill>
              </a:ext>
            </a:extLst>
          </p:spPr>
        </p:pic>
      </p:grpSp>
      <p:pic>
        <p:nvPicPr>
          <p:cNvPr id="20" name="Picture 19">
            <a:extLst>
              <a:ext uri="{FF2B5EF4-FFF2-40B4-BE49-F238E27FC236}">
                <a16:creationId xmlns:a16="http://schemas.microsoft.com/office/drawing/2014/main" id="{C3B1E9FA-B231-4FFF-9DAA-BD5EED8F4BC0}"/>
              </a:ext>
            </a:extLst>
          </p:cNvPr>
          <p:cNvPicPr>
            <a:picLocks noChangeAspect="1"/>
          </p:cNvPicPr>
          <p:nvPr/>
        </p:nvPicPr>
        <p:blipFill rotWithShape="1">
          <a:blip r:embed="rId12"/>
          <a:srcRect l="23528" t="16451" r="65983" b="64951"/>
          <a:stretch/>
        </p:blipFill>
        <p:spPr>
          <a:xfrm>
            <a:off x="5926511" y="3757425"/>
            <a:ext cx="631835" cy="630197"/>
          </a:xfrm>
          <a:prstGeom prst="rect">
            <a:avLst/>
          </a:prstGeom>
        </p:spPr>
      </p:pic>
      <p:sp>
        <p:nvSpPr>
          <p:cNvPr id="21" name="TextBox 20">
            <a:extLst>
              <a:ext uri="{FF2B5EF4-FFF2-40B4-BE49-F238E27FC236}">
                <a16:creationId xmlns:a16="http://schemas.microsoft.com/office/drawing/2014/main" id="{F82C9FBE-F3FA-4AA7-8303-3B4E2C46E013}"/>
              </a:ext>
            </a:extLst>
          </p:cNvPr>
          <p:cNvSpPr txBox="1"/>
          <p:nvPr/>
        </p:nvSpPr>
        <p:spPr>
          <a:xfrm>
            <a:off x="4767512" y="4519622"/>
            <a:ext cx="2199776" cy="523220"/>
          </a:xfrm>
          <a:prstGeom prst="rect">
            <a:avLst/>
          </a:prstGeom>
          <a:noFill/>
        </p:spPr>
        <p:txBody>
          <a:bodyPr wrap="square" rtlCol="0">
            <a:spAutoFit/>
          </a:bodyPr>
          <a:lstStyle/>
          <a:p>
            <a:pPr algn="ctr"/>
            <a:r>
              <a:rPr lang="en-US" sz="1400" b="1" dirty="0">
                <a:latin typeface="+mj-lt"/>
              </a:rPr>
              <a:t>STREAMING ONLINE</a:t>
            </a:r>
          </a:p>
          <a:p>
            <a:pPr algn="ctr"/>
            <a:r>
              <a:rPr lang="en-US" sz="1400" b="1" dirty="0">
                <a:latin typeface="+mj-lt"/>
              </a:rPr>
              <a:t>www.sunny977fm.com</a:t>
            </a:r>
            <a:endParaRPr lang="en-US" sz="1400" b="1" dirty="0">
              <a:solidFill>
                <a:srgbClr val="FF0000"/>
              </a:solidFill>
              <a:latin typeface="+mj-lt"/>
            </a:endParaRPr>
          </a:p>
        </p:txBody>
      </p:sp>
      <p:pic>
        <p:nvPicPr>
          <p:cNvPr id="26" name="Picture 25">
            <a:extLst>
              <a:ext uri="{FF2B5EF4-FFF2-40B4-BE49-F238E27FC236}">
                <a16:creationId xmlns:a16="http://schemas.microsoft.com/office/drawing/2014/main" id="{A968B9C7-DB25-4CB5-A489-DBA97182FFB7}"/>
              </a:ext>
            </a:extLst>
          </p:cNvPr>
          <p:cNvPicPr>
            <a:picLocks noChangeAspect="1"/>
          </p:cNvPicPr>
          <p:nvPr/>
        </p:nvPicPr>
        <p:blipFill>
          <a:blip r:embed="rId13" cstate="print">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4920060" y="3264120"/>
            <a:ext cx="631835" cy="631835"/>
          </a:xfrm>
          <a:prstGeom prst="rect">
            <a:avLst/>
          </a:prstGeom>
        </p:spPr>
      </p:pic>
      <p:cxnSp>
        <p:nvCxnSpPr>
          <p:cNvPr id="28" name="Straight Connector 27">
            <a:extLst>
              <a:ext uri="{FF2B5EF4-FFF2-40B4-BE49-F238E27FC236}">
                <a16:creationId xmlns:a16="http://schemas.microsoft.com/office/drawing/2014/main" id="{E48B4DAF-0A76-4C8E-A5F1-0FBC4888866C}"/>
              </a:ext>
            </a:extLst>
          </p:cNvPr>
          <p:cNvCxnSpPr/>
          <p:nvPr/>
        </p:nvCxnSpPr>
        <p:spPr>
          <a:xfrm>
            <a:off x="0" y="5181600"/>
            <a:ext cx="6875586" cy="0"/>
          </a:xfrm>
          <a:prstGeom prst="line">
            <a:avLst/>
          </a:prstGeom>
        </p:spPr>
        <p:style>
          <a:lnRef idx="3">
            <a:schemeClr val="dk1"/>
          </a:lnRef>
          <a:fillRef idx="0">
            <a:schemeClr val="dk1"/>
          </a:fillRef>
          <a:effectRef idx="2">
            <a:schemeClr val="dk1"/>
          </a:effectRef>
          <a:fontRef idx="minor">
            <a:schemeClr val="tx1"/>
          </a:fontRef>
        </p:style>
      </p:cxnSp>
      <p:sp>
        <p:nvSpPr>
          <p:cNvPr id="17" name="TextBox 16">
            <a:extLst>
              <a:ext uri="{FF2B5EF4-FFF2-40B4-BE49-F238E27FC236}">
                <a16:creationId xmlns:a16="http://schemas.microsoft.com/office/drawing/2014/main" id="{0A6CAAC9-B8C9-41E1-9017-5FCDC296DB67}"/>
              </a:ext>
            </a:extLst>
          </p:cNvPr>
          <p:cNvSpPr txBox="1"/>
          <p:nvPr/>
        </p:nvSpPr>
        <p:spPr>
          <a:xfrm>
            <a:off x="3429000" y="2421457"/>
            <a:ext cx="3429000" cy="73866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marL="0" marR="0" algn="ctr"/>
            <a:r>
              <a:rPr lang="en-US" sz="1400" dirty="0">
                <a:effectLst/>
                <a:ea typeface="Calibri" panose="020F0502020204030204" pitchFamily="34" charset="0"/>
              </a:rPr>
              <a:t>Mid Michigan's </a:t>
            </a:r>
            <a:r>
              <a:rPr lang="en-US" sz="1400" b="1" dirty="0">
                <a:effectLst/>
                <a:ea typeface="Calibri" panose="020F0502020204030204" pitchFamily="34" charset="0"/>
                <a:cs typeface="Calibri" panose="020F0502020204030204" pitchFamily="34" charset="0"/>
              </a:rPr>
              <a:t>Fresh New</a:t>
            </a:r>
            <a:r>
              <a:rPr lang="en-US" sz="1400" dirty="0">
                <a:effectLst/>
                <a:ea typeface="Calibri" panose="020F0502020204030204" pitchFamily="34" charset="0"/>
              </a:rPr>
              <a:t> Sunny 97-7 &amp; 100% Simulcast on 107.7!</a:t>
            </a:r>
          </a:p>
          <a:p>
            <a:pPr marL="0" marR="0" algn="ctr"/>
            <a:r>
              <a:rPr lang="en-US" sz="1400" dirty="0">
                <a:effectLst/>
                <a:ea typeface="Calibri" panose="020F0502020204030204" pitchFamily="34" charset="0"/>
              </a:rPr>
              <a:t>Playing Mid Michigan's Favorite Hits.</a:t>
            </a:r>
          </a:p>
        </p:txBody>
      </p:sp>
      <p:pic>
        <p:nvPicPr>
          <p:cNvPr id="3" name="Picture 2">
            <a:extLst>
              <a:ext uri="{FF2B5EF4-FFF2-40B4-BE49-F238E27FC236}">
                <a16:creationId xmlns:a16="http://schemas.microsoft.com/office/drawing/2014/main" id="{A4B5A085-F774-5053-881C-7F0974B34E4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482303" y="99465"/>
            <a:ext cx="2459805" cy="2256323"/>
          </a:xfrm>
          <a:prstGeom prst="rect">
            <a:avLst/>
          </a:prstGeom>
        </p:spPr>
      </p:pic>
    </p:spTree>
    <p:extLst>
      <p:ext uri="{BB962C8B-B14F-4D97-AF65-F5344CB8AC3E}">
        <p14:creationId xmlns:p14="http://schemas.microsoft.com/office/powerpoint/2010/main" val="2226763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4792C90-0AB2-4726-91BF-080ABFEFDE92}"/>
              </a:ext>
            </a:extLst>
          </p:cNvPr>
          <p:cNvCxnSpPr>
            <a:cxnSpLocks/>
          </p:cNvCxnSpPr>
          <p:nvPr/>
        </p:nvCxnSpPr>
        <p:spPr>
          <a:xfrm>
            <a:off x="38100" y="5715000"/>
            <a:ext cx="678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04CBE7F-D609-47C0-B069-34B3BE16A9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7585" y="5084863"/>
            <a:ext cx="1419225" cy="588885"/>
          </a:xfrm>
          <a:prstGeom prst="rect">
            <a:avLst/>
          </a:prstGeom>
        </p:spPr>
      </p:pic>
      <p:pic>
        <p:nvPicPr>
          <p:cNvPr id="4" name="Picture 3">
            <a:extLst>
              <a:ext uri="{FF2B5EF4-FFF2-40B4-BE49-F238E27FC236}">
                <a16:creationId xmlns:a16="http://schemas.microsoft.com/office/drawing/2014/main" id="{79D23E9D-9FB2-4551-8E24-ECEBEBDE27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292447"/>
            <a:ext cx="4999473" cy="5422551"/>
          </a:xfrm>
          <a:prstGeom prst="rect">
            <a:avLst/>
          </a:prstGeom>
        </p:spPr>
      </p:pic>
      <p:sp>
        <p:nvSpPr>
          <p:cNvPr id="6" name="TextBox 5">
            <a:extLst>
              <a:ext uri="{FF2B5EF4-FFF2-40B4-BE49-F238E27FC236}">
                <a16:creationId xmlns:a16="http://schemas.microsoft.com/office/drawing/2014/main" id="{EF3F1DB6-19DC-4CBE-93C2-8C384A230BF2}"/>
              </a:ext>
            </a:extLst>
          </p:cNvPr>
          <p:cNvSpPr txBox="1"/>
          <p:nvPr/>
        </p:nvSpPr>
        <p:spPr>
          <a:xfrm>
            <a:off x="38100" y="5745534"/>
            <a:ext cx="6781800" cy="2462213"/>
          </a:xfrm>
          <a:prstGeom prst="rect">
            <a:avLst/>
          </a:prstGeom>
          <a:noFill/>
        </p:spPr>
        <p:txBody>
          <a:bodyPr wrap="square">
            <a:spAutoFit/>
          </a:bodyPr>
          <a:lstStyle/>
          <a:p>
            <a:r>
              <a:rPr lang="en-US" sz="1100" b="1" dirty="0">
                <a:solidFill>
                  <a:srgbClr val="FF0000"/>
                </a:solidFill>
              </a:rPr>
              <a:t>Today' Hits, 95-3 CFX </a:t>
            </a:r>
            <a:r>
              <a:rPr lang="en-US" sz="1100" dirty="0"/>
              <a:t>– Covering over 8 Mid-Michigan Counties.  65% female audience, between 18 &amp; 49 years old.  </a:t>
            </a:r>
          </a:p>
          <a:p>
            <a:endParaRPr lang="en-US" sz="1100" dirty="0"/>
          </a:p>
          <a:p>
            <a:r>
              <a:rPr lang="en-US" sz="1100" dirty="0"/>
              <a:t>The average listener age is 32 &amp; our listeners are active with growing families &amp; have a proven desire for all of the products and services families need.  </a:t>
            </a:r>
          </a:p>
          <a:p>
            <a:endParaRPr lang="en-US" sz="1100" dirty="0"/>
          </a:p>
          <a:p>
            <a:r>
              <a:rPr lang="en-US" sz="1100" b="1" dirty="0">
                <a:solidFill>
                  <a:srgbClr val="FF0000"/>
                </a:solidFill>
              </a:rPr>
              <a:t>We do much more than play great music &amp; inform.  </a:t>
            </a:r>
          </a:p>
          <a:p>
            <a:r>
              <a:rPr lang="en-US" sz="1100" dirty="0"/>
              <a:t>For years, CFX has been involved heavily involved with  business &amp; civic communities.  While business looks to us to deliver an effective message to their prospective customers, non-profit organizations come to us for support &amp; to inform our listeners of the many events that take place within the area.  </a:t>
            </a:r>
          </a:p>
          <a:p>
            <a:endParaRPr lang="en-US" sz="1100" dirty="0"/>
          </a:p>
          <a:p>
            <a:r>
              <a:rPr lang="en-US" sz="1100" b="1" dirty="0">
                <a:solidFill>
                  <a:srgbClr val="FF0000"/>
                </a:solidFill>
              </a:rPr>
              <a:t>We are LIVE &amp; LOCAL</a:t>
            </a:r>
          </a:p>
          <a:p>
            <a:r>
              <a:rPr lang="en-US" sz="1100" dirty="0"/>
              <a:t>Anchored by over 30-year Mt Pleasant Radio Veterans Kent Bergstrom&amp; Rob Ryan, the morning show "The Breakfast Flakes" is a staple in Mid-Michigan For Fun, Music &amp; Information.  2p-6p you host is Angie Evans, community involved and invested WCFX is your local Mt. Pleasant station!</a:t>
            </a:r>
          </a:p>
        </p:txBody>
      </p:sp>
      <p:pic>
        <p:nvPicPr>
          <p:cNvPr id="7" name="Picture 9" descr="listen-button-bg">
            <a:extLst>
              <a:ext uri="{FF2B5EF4-FFF2-40B4-BE49-F238E27FC236}">
                <a16:creationId xmlns:a16="http://schemas.microsoft.com/office/drawing/2014/main" id="{D0024D85-290A-4576-8015-984D95F59337}"/>
              </a:ext>
            </a:extLst>
          </p:cNvPr>
          <p:cNvPicPr preferRelativeResize="0">
            <a:picLocks noChangeAspect="1" noChangeArrowheads="1"/>
          </p:cNvPicPr>
          <p:nvPr/>
        </p:nvPicPr>
        <p:blipFill>
          <a:blip r:embed="rId4">
            <a:lum bright="-6000"/>
          </a:blip>
          <a:srcRect/>
          <a:stretch>
            <a:fillRect/>
          </a:stretch>
        </p:blipFill>
        <p:spPr bwMode="auto">
          <a:xfrm>
            <a:off x="4509948" y="3480190"/>
            <a:ext cx="1056386" cy="1373302"/>
          </a:xfrm>
          <a:prstGeom prst="rect">
            <a:avLst/>
          </a:prstGeom>
          <a:solidFill>
            <a:schemeClr val="accent1"/>
          </a:solidFill>
          <a:ln w="9525">
            <a:solidFill>
              <a:schemeClr val="accent1"/>
            </a:solidFill>
            <a:miter lim="800000"/>
            <a:headEnd/>
            <a:tailEnd/>
          </a:ln>
        </p:spPr>
      </p:pic>
      <p:pic>
        <p:nvPicPr>
          <p:cNvPr id="8" name="Picture 11" descr="facebook-button-bg">
            <a:extLst>
              <a:ext uri="{FF2B5EF4-FFF2-40B4-BE49-F238E27FC236}">
                <a16:creationId xmlns:a16="http://schemas.microsoft.com/office/drawing/2014/main" id="{D2997875-4107-457C-9D29-FD542791B45E}"/>
              </a:ext>
            </a:extLst>
          </p:cNvPr>
          <p:cNvPicPr preferRelativeResize="0">
            <a:picLocks noChangeAspect="1" noChangeArrowheads="1"/>
          </p:cNvPicPr>
          <p:nvPr/>
        </p:nvPicPr>
        <p:blipFill>
          <a:blip r:embed="rId5">
            <a:lum bright="-6000"/>
          </a:blip>
          <a:srcRect/>
          <a:stretch>
            <a:fillRect/>
          </a:stretch>
        </p:blipFill>
        <p:spPr bwMode="auto">
          <a:xfrm>
            <a:off x="5642534" y="3480190"/>
            <a:ext cx="476250" cy="619125"/>
          </a:xfrm>
          <a:prstGeom prst="rect">
            <a:avLst/>
          </a:prstGeom>
          <a:solidFill>
            <a:schemeClr val="accent1"/>
          </a:solidFill>
          <a:ln w="9525">
            <a:solidFill>
              <a:schemeClr val="accent1"/>
            </a:solidFill>
            <a:miter lim="800000"/>
            <a:headEnd/>
            <a:tailEnd/>
          </a:ln>
        </p:spPr>
      </p:pic>
      <p:pic>
        <p:nvPicPr>
          <p:cNvPr id="9" name="Picture 13" descr="twitter-button-bg">
            <a:extLst>
              <a:ext uri="{FF2B5EF4-FFF2-40B4-BE49-F238E27FC236}">
                <a16:creationId xmlns:a16="http://schemas.microsoft.com/office/drawing/2014/main" id="{BD4CB0CB-CF95-4287-A182-AAC6D749C982}"/>
              </a:ext>
            </a:extLst>
          </p:cNvPr>
          <p:cNvPicPr preferRelativeResize="0">
            <a:picLocks noChangeAspect="1" noChangeArrowheads="1"/>
          </p:cNvPicPr>
          <p:nvPr/>
        </p:nvPicPr>
        <p:blipFill>
          <a:blip r:embed="rId6">
            <a:lum bright="-6000"/>
          </a:blip>
          <a:srcRect/>
          <a:stretch>
            <a:fillRect/>
          </a:stretch>
        </p:blipFill>
        <p:spPr bwMode="auto">
          <a:xfrm>
            <a:off x="6229350" y="3460952"/>
            <a:ext cx="476250" cy="619125"/>
          </a:xfrm>
          <a:prstGeom prst="rect">
            <a:avLst/>
          </a:prstGeom>
          <a:solidFill>
            <a:schemeClr val="accent1"/>
          </a:solidFill>
          <a:ln w="9525">
            <a:solidFill>
              <a:schemeClr val="accent1"/>
            </a:solidFill>
            <a:miter lim="800000"/>
            <a:headEnd/>
            <a:tailEnd/>
          </a:ln>
        </p:spPr>
      </p:pic>
      <p:pic>
        <p:nvPicPr>
          <p:cNvPr id="10" name="Picture 17" descr="ealerts-button-bg">
            <a:extLst>
              <a:ext uri="{FF2B5EF4-FFF2-40B4-BE49-F238E27FC236}">
                <a16:creationId xmlns:a16="http://schemas.microsoft.com/office/drawing/2014/main" id="{2EBC9ECC-20FB-45D6-B44E-1401C90D89C2}"/>
              </a:ext>
            </a:extLst>
          </p:cNvPr>
          <p:cNvPicPr preferRelativeResize="0">
            <a:picLocks noChangeAspect="1" noChangeArrowheads="1"/>
          </p:cNvPicPr>
          <p:nvPr/>
        </p:nvPicPr>
        <p:blipFill>
          <a:blip r:embed="rId7">
            <a:lum bright="-6000"/>
          </a:blip>
          <a:srcRect/>
          <a:stretch>
            <a:fillRect/>
          </a:stretch>
        </p:blipFill>
        <p:spPr bwMode="auto">
          <a:xfrm>
            <a:off x="5642534" y="4230901"/>
            <a:ext cx="476250" cy="619125"/>
          </a:xfrm>
          <a:prstGeom prst="rect">
            <a:avLst/>
          </a:prstGeom>
          <a:solidFill>
            <a:schemeClr val="accent1"/>
          </a:solidFill>
          <a:ln w="9525">
            <a:solidFill>
              <a:schemeClr val="accent1"/>
            </a:solidFill>
            <a:miter lim="800000"/>
            <a:headEnd/>
            <a:tailEnd/>
          </a:ln>
        </p:spPr>
      </p:pic>
      <p:pic>
        <p:nvPicPr>
          <p:cNvPr id="11" name="Picture 19" descr="vip-button-bg">
            <a:extLst>
              <a:ext uri="{FF2B5EF4-FFF2-40B4-BE49-F238E27FC236}">
                <a16:creationId xmlns:a16="http://schemas.microsoft.com/office/drawing/2014/main" id="{7DE8B953-BBC3-47C4-8026-955607EA4A0C}"/>
              </a:ext>
            </a:extLst>
          </p:cNvPr>
          <p:cNvPicPr preferRelativeResize="0">
            <a:picLocks noChangeAspect="1" noChangeArrowheads="1"/>
          </p:cNvPicPr>
          <p:nvPr/>
        </p:nvPicPr>
        <p:blipFill>
          <a:blip r:embed="rId8">
            <a:lum bright="-6000"/>
          </a:blip>
          <a:srcRect/>
          <a:stretch>
            <a:fillRect/>
          </a:stretch>
        </p:blipFill>
        <p:spPr bwMode="auto">
          <a:xfrm>
            <a:off x="6229350" y="4230902"/>
            <a:ext cx="476250" cy="619125"/>
          </a:xfrm>
          <a:prstGeom prst="rect">
            <a:avLst/>
          </a:prstGeom>
          <a:solidFill>
            <a:schemeClr val="accent1"/>
          </a:solidFill>
          <a:ln w="9525">
            <a:solidFill>
              <a:schemeClr val="accent1"/>
            </a:solidFill>
            <a:miter lim="800000"/>
            <a:headEnd/>
            <a:tailEnd/>
          </a:ln>
        </p:spPr>
      </p:pic>
      <p:sp>
        <p:nvSpPr>
          <p:cNvPr id="12" name="TextBox 11">
            <a:extLst>
              <a:ext uri="{FF2B5EF4-FFF2-40B4-BE49-F238E27FC236}">
                <a16:creationId xmlns:a16="http://schemas.microsoft.com/office/drawing/2014/main" id="{4E4FEE42-8472-49A8-8B3E-C599F3EA87E4}"/>
              </a:ext>
            </a:extLst>
          </p:cNvPr>
          <p:cNvSpPr txBox="1"/>
          <p:nvPr/>
        </p:nvSpPr>
        <p:spPr>
          <a:xfrm>
            <a:off x="4439398" y="1749838"/>
            <a:ext cx="2293467" cy="1231106"/>
          </a:xfrm>
          <a:prstGeom prst="rect">
            <a:avLst/>
          </a:prstGeom>
          <a:noFill/>
        </p:spPr>
        <p:txBody>
          <a:bodyPr wrap="square" rtlCol="0">
            <a:spAutoFit/>
          </a:bodyPr>
          <a:lstStyle/>
          <a:p>
            <a:pPr algn="ctr"/>
            <a:r>
              <a:rPr lang="en-US" sz="1400" b="1" dirty="0"/>
              <a:t>CLARE, GLADWIN, GRATIOT, ISABELLA, MECOSTA,  MIDLAND &amp; MONTCALM  COUNTIES</a:t>
            </a:r>
          </a:p>
          <a:p>
            <a:pPr algn="ctr"/>
            <a:r>
              <a:rPr lang="en-US" b="1" dirty="0">
                <a:solidFill>
                  <a:srgbClr val="FF0000"/>
                </a:solidFill>
              </a:rPr>
              <a:t>WCFX 95.3 FM</a:t>
            </a:r>
          </a:p>
        </p:txBody>
      </p:sp>
      <p:sp>
        <p:nvSpPr>
          <p:cNvPr id="13" name="TextBox 12">
            <a:extLst>
              <a:ext uri="{FF2B5EF4-FFF2-40B4-BE49-F238E27FC236}">
                <a16:creationId xmlns:a16="http://schemas.microsoft.com/office/drawing/2014/main" id="{CBA4C76E-4087-403D-8184-919B7C018F42}"/>
              </a:ext>
            </a:extLst>
          </p:cNvPr>
          <p:cNvSpPr txBox="1"/>
          <p:nvPr/>
        </p:nvSpPr>
        <p:spPr>
          <a:xfrm>
            <a:off x="4421034" y="3011480"/>
            <a:ext cx="2293467" cy="369332"/>
          </a:xfrm>
          <a:prstGeom prst="rect">
            <a:avLst/>
          </a:prstGeom>
          <a:noFill/>
        </p:spPr>
        <p:txBody>
          <a:bodyPr wrap="square">
            <a:spAutoFit/>
          </a:bodyPr>
          <a:lstStyle/>
          <a:p>
            <a:pPr algn="ctr"/>
            <a:r>
              <a:rPr lang="en-US" dirty="0">
                <a:solidFill>
                  <a:schemeClr val="tx2">
                    <a:lumMod val="60000"/>
                    <a:lumOff val="40000"/>
                  </a:schemeClr>
                </a:solidFill>
              </a:rPr>
              <a:t>http://www.wcfx.com</a:t>
            </a:r>
          </a:p>
        </p:txBody>
      </p:sp>
      <p:pic>
        <p:nvPicPr>
          <p:cNvPr id="14" name="Picture 13">
            <a:extLst>
              <a:ext uri="{FF2B5EF4-FFF2-40B4-BE49-F238E27FC236}">
                <a16:creationId xmlns:a16="http://schemas.microsoft.com/office/drawing/2014/main" id="{DF394D55-56C3-4E63-910B-A4C4BEEB344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53000" y="331371"/>
            <a:ext cx="1412080" cy="1451118"/>
          </a:xfrm>
          <a:prstGeom prst="rect">
            <a:avLst/>
          </a:prstGeom>
        </p:spPr>
      </p:pic>
    </p:spTree>
    <p:extLst>
      <p:ext uri="{BB962C8B-B14F-4D97-AF65-F5344CB8AC3E}">
        <p14:creationId xmlns:p14="http://schemas.microsoft.com/office/powerpoint/2010/main" val="2370890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9F1F3D9-E216-4EB7-BA8F-432B1CFED2D7}"/>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222055"/>
            <a:ext cx="6858000" cy="3365890"/>
          </a:xfrm>
          <a:prstGeom prst="rect">
            <a:avLst/>
          </a:prstGeom>
        </p:spPr>
      </p:pic>
      <p:pic>
        <p:nvPicPr>
          <p:cNvPr id="9" name="Picture 8">
            <a:extLst>
              <a:ext uri="{FF2B5EF4-FFF2-40B4-BE49-F238E27FC236}">
                <a16:creationId xmlns:a16="http://schemas.microsoft.com/office/drawing/2014/main" id="{9379553A-223C-4CFB-A091-7517D35B908E}"/>
              </a:ext>
            </a:extLst>
          </p:cNvPr>
          <p:cNvPicPr>
            <a:picLocks noChangeAspect="1"/>
          </p:cNvPicPr>
          <p:nvPr/>
        </p:nvPicPr>
        <p:blipFill>
          <a:blip r:embed="rId4" cstate="print">
            <a:clrChange>
              <a:clrFrom>
                <a:srgbClr val="D5D8DD"/>
              </a:clrFrom>
              <a:clrTo>
                <a:srgbClr val="D5D8DD">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0" y="-984507"/>
            <a:ext cx="6858000" cy="4572452"/>
          </a:xfrm>
          <a:prstGeom prst="rect">
            <a:avLst/>
          </a:prstGeom>
        </p:spPr>
      </p:pic>
      <p:pic>
        <p:nvPicPr>
          <p:cNvPr id="11" name="Picture 10">
            <a:extLst>
              <a:ext uri="{FF2B5EF4-FFF2-40B4-BE49-F238E27FC236}">
                <a16:creationId xmlns:a16="http://schemas.microsoft.com/office/drawing/2014/main" id="{C6B3248B-B420-46AC-BDA9-60590BA412D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3000" y="461164"/>
            <a:ext cx="1635884" cy="16811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20" name="Chart 19">
            <a:extLst>
              <a:ext uri="{FF2B5EF4-FFF2-40B4-BE49-F238E27FC236}">
                <a16:creationId xmlns:a16="http://schemas.microsoft.com/office/drawing/2014/main" id="{9410C64F-0897-4C19-8023-6A5F1B807CD1}"/>
              </a:ext>
            </a:extLst>
          </p:cNvPr>
          <p:cNvGraphicFramePr/>
          <p:nvPr>
            <p:extLst>
              <p:ext uri="{D42A27DB-BD31-4B8C-83A1-F6EECF244321}">
                <p14:modId xmlns:p14="http://schemas.microsoft.com/office/powerpoint/2010/main" val="3889942028"/>
              </p:ext>
            </p:extLst>
          </p:nvPr>
        </p:nvGraphicFramePr>
        <p:xfrm>
          <a:off x="-13883" y="3643517"/>
          <a:ext cx="3494517" cy="3114653"/>
        </p:xfrm>
        <a:graphic>
          <a:graphicData uri="http://schemas.openxmlformats.org/drawingml/2006/chart">
            <c:chart xmlns:c="http://schemas.openxmlformats.org/drawingml/2006/chart" xmlns:r="http://schemas.openxmlformats.org/officeDocument/2006/relationships" r:id="rId7"/>
          </a:graphicData>
        </a:graphic>
      </p:graphicFrame>
      <p:sp>
        <p:nvSpPr>
          <p:cNvPr id="21" name="TextBox 20">
            <a:extLst>
              <a:ext uri="{FF2B5EF4-FFF2-40B4-BE49-F238E27FC236}">
                <a16:creationId xmlns:a16="http://schemas.microsoft.com/office/drawing/2014/main" id="{B29219D2-D2AB-442A-8E99-6A79B28BB992}"/>
              </a:ext>
            </a:extLst>
          </p:cNvPr>
          <p:cNvSpPr txBox="1"/>
          <p:nvPr/>
        </p:nvSpPr>
        <p:spPr>
          <a:xfrm>
            <a:off x="33115" y="8516779"/>
            <a:ext cx="6791770" cy="246221"/>
          </a:xfrm>
          <a:prstGeom prst="rect">
            <a:avLst/>
          </a:prstGeom>
          <a:noFill/>
        </p:spPr>
        <p:txBody>
          <a:bodyPr wrap="square" rtlCol="0">
            <a:spAutoFit/>
          </a:bodyPr>
          <a:lstStyle/>
          <a:p>
            <a:r>
              <a:rPr lang="en-US" sz="1000" i="1" dirty="0"/>
              <a:t>The audience composition information shown here is based on active engagement database of 3500 listeners collected at WCFX.</a:t>
            </a:r>
          </a:p>
        </p:txBody>
      </p:sp>
      <p:graphicFrame>
        <p:nvGraphicFramePr>
          <p:cNvPr id="24" name="Chart 23">
            <a:extLst>
              <a:ext uri="{FF2B5EF4-FFF2-40B4-BE49-F238E27FC236}">
                <a16:creationId xmlns:a16="http://schemas.microsoft.com/office/drawing/2014/main" id="{AC29EE51-AC4F-4FC6-A611-C255878FBF40}"/>
              </a:ext>
            </a:extLst>
          </p:cNvPr>
          <p:cNvGraphicFramePr/>
          <p:nvPr>
            <p:extLst>
              <p:ext uri="{D42A27DB-BD31-4B8C-83A1-F6EECF244321}">
                <p14:modId xmlns:p14="http://schemas.microsoft.com/office/powerpoint/2010/main" val="2545229366"/>
              </p:ext>
            </p:extLst>
          </p:nvPr>
        </p:nvGraphicFramePr>
        <p:xfrm>
          <a:off x="3429000" y="3631121"/>
          <a:ext cx="3429000" cy="3115967"/>
        </p:xfrm>
        <a:graphic>
          <a:graphicData uri="http://schemas.openxmlformats.org/drawingml/2006/chart">
            <c:chart xmlns:c="http://schemas.openxmlformats.org/drawingml/2006/chart" xmlns:r="http://schemas.openxmlformats.org/officeDocument/2006/relationships" r:id="rId8"/>
          </a:graphicData>
        </a:graphic>
      </p:graphicFrame>
      <p:sp>
        <p:nvSpPr>
          <p:cNvPr id="25" name="Rectangle 24">
            <a:extLst>
              <a:ext uri="{FF2B5EF4-FFF2-40B4-BE49-F238E27FC236}">
                <a16:creationId xmlns:a16="http://schemas.microsoft.com/office/drawing/2014/main" id="{60E98B7D-5B1E-42A1-A3A1-8337D38D10F4}"/>
              </a:ext>
            </a:extLst>
          </p:cNvPr>
          <p:cNvSpPr/>
          <p:nvPr/>
        </p:nvSpPr>
        <p:spPr>
          <a:xfrm>
            <a:off x="0" y="3429000"/>
            <a:ext cx="68580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WHO’S LISTENING TO WCFX?</a:t>
            </a:r>
          </a:p>
        </p:txBody>
      </p:sp>
      <p:sp>
        <p:nvSpPr>
          <p:cNvPr id="26" name="Rectangle 25">
            <a:extLst>
              <a:ext uri="{FF2B5EF4-FFF2-40B4-BE49-F238E27FC236}">
                <a16:creationId xmlns:a16="http://schemas.microsoft.com/office/drawing/2014/main" id="{C12DC047-8043-4D4D-9CF1-833A355A1418}"/>
              </a:ext>
            </a:extLst>
          </p:cNvPr>
          <p:cNvSpPr/>
          <p:nvPr/>
        </p:nvSpPr>
        <p:spPr>
          <a:xfrm>
            <a:off x="-17804" y="6691517"/>
            <a:ext cx="68580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WHERE DO WCFX LISTNERS LIVE?</a:t>
            </a:r>
          </a:p>
        </p:txBody>
      </p:sp>
      <p:graphicFrame>
        <p:nvGraphicFramePr>
          <p:cNvPr id="13" name="Chart 12">
            <a:extLst>
              <a:ext uri="{FF2B5EF4-FFF2-40B4-BE49-F238E27FC236}">
                <a16:creationId xmlns:a16="http://schemas.microsoft.com/office/drawing/2014/main" id="{6AF1ECAB-91B8-4515-8934-E72535204C30}"/>
              </a:ext>
            </a:extLst>
          </p:cNvPr>
          <p:cNvGraphicFramePr/>
          <p:nvPr>
            <p:extLst>
              <p:ext uri="{D42A27DB-BD31-4B8C-83A1-F6EECF244321}">
                <p14:modId xmlns:p14="http://schemas.microsoft.com/office/powerpoint/2010/main" val="2037181661"/>
              </p:ext>
            </p:extLst>
          </p:nvPr>
        </p:nvGraphicFramePr>
        <p:xfrm>
          <a:off x="186679" y="6940745"/>
          <a:ext cx="2906917" cy="1715488"/>
        </p:xfrm>
        <a:graphic>
          <a:graphicData uri="http://schemas.openxmlformats.org/drawingml/2006/chart">
            <c:chart xmlns:c="http://schemas.openxmlformats.org/drawingml/2006/chart" xmlns:r="http://schemas.openxmlformats.org/officeDocument/2006/relationships" r:id="rId9"/>
          </a:graphicData>
        </a:graphic>
      </p:graphicFrame>
      <p:sp>
        <p:nvSpPr>
          <p:cNvPr id="14" name="TextBox 13">
            <a:extLst>
              <a:ext uri="{FF2B5EF4-FFF2-40B4-BE49-F238E27FC236}">
                <a16:creationId xmlns:a16="http://schemas.microsoft.com/office/drawing/2014/main" id="{5AF290FA-6A57-4553-B564-AFA1CD2BE533}"/>
              </a:ext>
            </a:extLst>
          </p:cNvPr>
          <p:cNvSpPr txBox="1"/>
          <p:nvPr/>
        </p:nvSpPr>
        <p:spPr>
          <a:xfrm>
            <a:off x="2871233" y="7136162"/>
            <a:ext cx="3798366" cy="1240981"/>
          </a:xfrm>
          <a:prstGeom prst="rect">
            <a:avLst/>
          </a:prstGeom>
          <a:noFill/>
        </p:spPr>
        <p:txBody>
          <a:bodyPr wrap="square" rtlCol="0">
            <a:spAutoFit/>
          </a:bodyPr>
          <a:lstStyle/>
          <a:p>
            <a:pPr algn="ctr">
              <a:lnSpc>
                <a:spcPct val="150000"/>
              </a:lnSpc>
            </a:pPr>
            <a:r>
              <a:rPr lang="en-US" sz="1200" b="1" dirty="0"/>
              <a:t>60% </a:t>
            </a:r>
            <a:r>
              <a:rPr lang="en-US" sz="1200" dirty="0"/>
              <a:t>of this listener database were from </a:t>
            </a:r>
            <a:r>
              <a:rPr lang="en-US" sz="1200" b="1" dirty="0"/>
              <a:t>Isabella County</a:t>
            </a:r>
            <a:r>
              <a:rPr lang="en-US" sz="1200" dirty="0"/>
              <a:t>.</a:t>
            </a:r>
          </a:p>
          <a:p>
            <a:pPr algn="ctr">
              <a:lnSpc>
                <a:spcPct val="150000"/>
              </a:lnSpc>
            </a:pPr>
            <a:endParaRPr lang="en-US" sz="300" dirty="0"/>
          </a:p>
          <a:p>
            <a:pPr algn="ctr">
              <a:lnSpc>
                <a:spcPct val="150000"/>
              </a:lnSpc>
            </a:pPr>
            <a:r>
              <a:rPr lang="en-US" sz="1200" dirty="0"/>
              <a:t>The other </a:t>
            </a:r>
            <a:r>
              <a:rPr lang="en-US" sz="1200" b="1" dirty="0"/>
              <a:t>40%</a:t>
            </a:r>
            <a:r>
              <a:rPr lang="en-US" sz="1200" dirty="0"/>
              <a:t> were from the neighboring counties of </a:t>
            </a:r>
            <a:r>
              <a:rPr lang="en-US" sz="1200" b="1" dirty="0"/>
              <a:t>Clare, Gratiot, Midland, Gladwin, Montcalm, Mecosta, Bay, Osceola &amp; Saginaw.</a:t>
            </a:r>
          </a:p>
        </p:txBody>
      </p:sp>
    </p:spTree>
    <p:extLst>
      <p:ext uri="{BB962C8B-B14F-4D97-AF65-F5344CB8AC3E}">
        <p14:creationId xmlns:p14="http://schemas.microsoft.com/office/powerpoint/2010/main" val="34710009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62245" y="2386494"/>
            <a:ext cx="6533510" cy="5355312"/>
          </a:xfrm>
          <a:prstGeom prst="rect">
            <a:avLst/>
          </a:prstGeom>
          <a:noFill/>
        </p:spPr>
        <p:txBody>
          <a:bodyPr wrap="square" rtlCol="0">
            <a:spAutoFit/>
          </a:bodyPr>
          <a:lstStyle/>
          <a:p>
            <a:pPr marL="285750" indent="-285750">
              <a:buFont typeface="Wingdings" pitchFamily="2" charset="2"/>
              <a:buChar char="§"/>
            </a:pPr>
            <a:r>
              <a:rPr lang="en-US" b="1" dirty="0"/>
              <a:t>Black Diamond Broadcasting </a:t>
            </a:r>
            <a:r>
              <a:rPr lang="en-US" dirty="0"/>
              <a:t>can help you realize success with a cost effective, broad reaching, results oriented proven media - Radio Campaign and Promotional Opportunities! On-air and On-site!</a:t>
            </a:r>
          </a:p>
          <a:p>
            <a:pPr marL="285750" indent="-285750">
              <a:buFont typeface="Wingdings" pitchFamily="2" charset="2"/>
              <a:buChar char="§"/>
            </a:pPr>
            <a:endParaRPr lang="en-US" dirty="0"/>
          </a:p>
          <a:p>
            <a:pPr marL="285750" indent="-285750">
              <a:buFont typeface="Wingdings" pitchFamily="2" charset="2"/>
              <a:buChar char="§"/>
            </a:pPr>
            <a:r>
              <a:rPr lang="en-US" dirty="0"/>
              <a:t>Over 95% of adults listen to Local Radio everyday!</a:t>
            </a:r>
          </a:p>
          <a:p>
            <a:pPr marL="285750" indent="-285750">
              <a:buFont typeface="Wingdings" pitchFamily="2" charset="2"/>
              <a:buChar char="§"/>
            </a:pPr>
            <a:endParaRPr lang="en-US" dirty="0"/>
          </a:p>
          <a:p>
            <a:pPr marL="285750" indent="-285750">
              <a:buFont typeface="Wingdings" pitchFamily="2" charset="2"/>
              <a:buChar char="§"/>
            </a:pPr>
            <a:r>
              <a:rPr lang="en-US" dirty="0"/>
              <a:t>Nothing builds </a:t>
            </a:r>
            <a:r>
              <a:rPr lang="en-US" dirty="0">
                <a:effectLst>
                  <a:outerShdw blurRad="38100" dist="38100" dir="2700000" algn="tl">
                    <a:srgbClr val="000000">
                      <a:alpha val="43137"/>
                    </a:srgbClr>
                  </a:outerShdw>
                </a:effectLst>
              </a:rPr>
              <a:t>FIRST IN MIND </a:t>
            </a:r>
            <a:r>
              <a:rPr lang="en-US" dirty="0"/>
              <a:t>awareness and brand building opportunities better than </a:t>
            </a:r>
            <a:r>
              <a:rPr lang="en-US" dirty="0">
                <a:effectLst>
                  <a:outerShdw blurRad="38100" dist="38100" dir="2700000" algn="tl">
                    <a:srgbClr val="000000">
                      <a:alpha val="43137"/>
                    </a:srgbClr>
                  </a:outerShdw>
                </a:effectLst>
              </a:rPr>
              <a:t>LOCAL RADIO</a:t>
            </a:r>
            <a:r>
              <a:rPr lang="en-US" dirty="0"/>
              <a:t>!</a:t>
            </a:r>
          </a:p>
          <a:p>
            <a:pPr marL="285750" indent="-285750">
              <a:buFont typeface="Wingdings" pitchFamily="2" charset="2"/>
              <a:buChar char="§"/>
            </a:pPr>
            <a:endParaRPr lang="en-US" dirty="0"/>
          </a:p>
          <a:p>
            <a:pPr marL="285750" indent="-285750">
              <a:buFont typeface="Wingdings" pitchFamily="2" charset="2"/>
              <a:buChar char="§"/>
            </a:pPr>
            <a:r>
              <a:rPr lang="en-US" b="1" dirty="0"/>
              <a:t>Black Diamond Digital Solutions </a:t>
            </a:r>
            <a:r>
              <a:rPr lang="en-US" dirty="0"/>
              <a:t>can put your message where today’s consumers are through technology. On their desk-top, tablet or phone we can help you reach your customer where they are!</a:t>
            </a:r>
          </a:p>
          <a:p>
            <a:pPr marL="285750" indent="-285750">
              <a:buFont typeface="Wingdings" pitchFamily="2" charset="2"/>
              <a:buChar char="§"/>
            </a:pPr>
            <a:r>
              <a:rPr lang="en-US" dirty="0">
                <a:hlinkClick r:id="rId2"/>
              </a:rPr>
              <a:t>www.MichiganForHire.org</a:t>
            </a:r>
            <a:r>
              <a:rPr lang="en-US" dirty="0"/>
              <a:t> is a recruitment resource for Northern Michigan businesses looking for employees in Northern Michigan. </a:t>
            </a:r>
          </a:p>
          <a:p>
            <a:pPr marL="285750" indent="-285750">
              <a:buFont typeface="Wingdings" pitchFamily="2" charset="2"/>
              <a:buChar char="§"/>
            </a:pPr>
            <a:endParaRPr lang="en-US" dirty="0"/>
          </a:p>
          <a:p>
            <a:endParaRPr lang="en-US" dirty="0"/>
          </a:p>
        </p:txBody>
      </p:sp>
      <p:sp>
        <p:nvSpPr>
          <p:cNvPr id="15" name="TextBox 14"/>
          <p:cNvSpPr txBox="1"/>
          <p:nvPr/>
        </p:nvSpPr>
        <p:spPr>
          <a:xfrm>
            <a:off x="1663535" y="5791200"/>
            <a:ext cx="3352800" cy="307777"/>
          </a:xfrm>
          <a:prstGeom prst="rect">
            <a:avLst/>
          </a:prstGeom>
          <a:noFill/>
        </p:spPr>
        <p:txBody>
          <a:bodyPr wrap="square" rtlCol="0">
            <a:spAutoFit/>
          </a:bodyPr>
          <a:lstStyle/>
          <a:p>
            <a:pPr algn="ctr"/>
            <a:endParaRPr lang="en-US" sz="1400" dirty="0"/>
          </a:p>
        </p:txBody>
      </p:sp>
    </p:spTree>
    <p:extLst>
      <p:ext uri="{BB962C8B-B14F-4D97-AF65-F5344CB8AC3E}">
        <p14:creationId xmlns:p14="http://schemas.microsoft.com/office/powerpoint/2010/main" val="3287474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p:cNvGraphicFramePr>
            <a:graphicFrameLocks noGrp="1"/>
          </p:cNvGraphicFramePr>
          <p:nvPr>
            <p:extLst>
              <p:ext uri="{D42A27DB-BD31-4B8C-83A1-F6EECF244321}">
                <p14:modId xmlns:p14="http://schemas.microsoft.com/office/powerpoint/2010/main" val="1523729650"/>
              </p:ext>
            </p:extLst>
          </p:nvPr>
        </p:nvGraphicFramePr>
        <p:xfrm>
          <a:off x="151276" y="2819400"/>
          <a:ext cx="6553200" cy="5876146"/>
        </p:xfrm>
        <a:graphic>
          <a:graphicData uri="http://schemas.openxmlformats.org/drawingml/2006/table">
            <a:tbl>
              <a:tblPr firstRow="1" bandRow="1">
                <a:tableStyleId>{5C22544A-7EE6-4342-B048-85BDC9FD1C3A}</a:tableStyleId>
              </a:tblPr>
              <a:tblGrid>
                <a:gridCol w="1170120">
                  <a:extLst>
                    <a:ext uri="{9D8B030D-6E8A-4147-A177-3AD203B41FA5}">
                      <a16:colId xmlns:a16="http://schemas.microsoft.com/office/drawing/2014/main" val="20000"/>
                    </a:ext>
                  </a:extLst>
                </a:gridCol>
                <a:gridCol w="5383080">
                  <a:extLst>
                    <a:ext uri="{9D8B030D-6E8A-4147-A177-3AD203B41FA5}">
                      <a16:colId xmlns:a16="http://schemas.microsoft.com/office/drawing/2014/main" val="20001"/>
                    </a:ext>
                  </a:extLst>
                </a:gridCol>
              </a:tblGrid>
              <a:tr h="235324">
                <a:tc>
                  <a:txBody>
                    <a:bodyPr/>
                    <a:lstStyle/>
                    <a:p>
                      <a:pPr marL="0" algn="l" defTabSz="914400" rtl="0" eaLnBrk="1" latinLnBrk="0" hangingPunct="1"/>
                      <a:r>
                        <a:rPr lang="en-US" sz="1000" kern="1200" dirty="0"/>
                        <a:t>Product:</a:t>
                      </a:r>
                      <a:endParaRPr lang="en-US" sz="1000" b="1" kern="1200" dirty="0">
                        <a:solidFill>
                          <a:schemeClr val="bg1"/>
                        </a:solidFill>
                        <a:latin typeface="+mn-lt"/>
                        <a:ea typeface="+mn-ea"/>
                        <a:cs typeface="+mn-cs"/>
                      </a:endParaRPr>
                    </a:p>
                  </a:txBody>
                  <a:tcPr marL="80682" marR="80682" marT="40341" marB="40341">
                    <a:solidFill>
                      <a:schemeClr val="tx1"/>
                    </a:solidFill>
                  </a:tcPr>
                </a:tc>
                <a:tc>
                  <a:txBody>
                    <a:bodyPr/>
                    <a:lstStyle/>
                    <a:p>
                      <a:pPr marL="0" algn="l" defTabSz="914400" rtl="0" eaLnBrk="1" latinLnBrk="0" hangingPunct="1"/>
                      <a:r>
                        <a:rPr lang="en-US" sz="1000" kern="1200" dirty="0"/>
                        <a:t>Description:</a:t>
                      </a:r>
                      <a:endParaRPr lang="en-US" sz="1000" b="1" kern="1200" dirty="0">
                        <a:solidFill>
                          <a:schemeClr val="bg1"/>
                        </a:solidFill>
                        <a:latin typeface="+mn-lt"/>
                        <a:ea typeface="+mn-ea"/>
                        <a:cs typeface="+mn-cs"/>
                      </a:endParaRPr>
                    </a:p>
                  </a:txBody>
                  <a:tcPr marL="80682" marR="80682" marT="40341" marB="40341">
                    <a:solidFill>
                      <a:schemeClr val="tx1"/>
                    </a:solidFill>
                  </a:tcPr>
                </a:tc>
                <a:extLst>
                  <a:ext uri="{0D108BD9-81ED-4DB2-BD59-A6C34878D82A}">
                    <a16:rowId xmlns:a16="http://schemas.microsoft.com/office/drawing/2014/main" val="10000"/>
                  </a:ext>
                </a:extLst>
              </a:tr>
              <a:tr h="309583">
                <a:tc>
                  <a:txBody>
                    <a:bodyPr/>
                    <a:lstStyle/>
                    <a:p>
                      <a:pPr marL="0" algn="l" defTabSz="777240" rtl="0" eaLnBrk="1" latinLnBrk="0" hangingPunct="1">
                        <a:lnSpc>
                          <a:spcPts val="1100"/>
                        </a:lnSpc>
                      </a:pPr>
                      <a:r>
                        <a:rPr lang="en-US" sz="1000" i="0" kern="1200" dirty="0">
                          <a:solidFill>
                            <a:schemeClr val="dk1"/>
                          </a:solidFill>
                          <a:latin typeface="+mn-lt"/>
                          <a:ea typeface="+mn-ea"/>
                          <a:cs typeface="+mn-cs"/>
                        </a:rPr>
                        <a:t>Live Chat</a:t>
                      </a:r>
                    </a:p>
                  </a:txBody>
                  <a:tcPr marL="80682" marR="80682" marT="40341" marB="40341">
                    <a:solidFill>
                      <a:schemeClr val="bg1">
                        <a:lumMod val="95000"/>
                      </a:schemeClr>
                    </a:solidFill>
                  </a:tcPr>
                </a:tc>
                <a:tc>
                  <a:txBody>
                    <a:bodyPr/>
                    <a:lstStyle/>
                    <a:p>
                      <a:pPr marL="0" marR="0" indent="0" algn="l" defTabSz="777240" rtl="0" eaLnBrk="1" fontAlgn="auto" latinLnBrk="0" hangingPunct="1">
                        <a:lnSpc>
                          <a:spcPts val="1000"/>
                        </a:lnSpc>
                        <a:spcBef>
                          <a:spcPts val="0"/>
                        </a:spcBef>
                        <a:spcAft>
                          <a:spcPts val="0"/>
                        </a:spcAft>
                        <a:buClrTx/>
                        <a:buSzTx/>
                        <a:buFontTx/>
                        <a:buNone/>
                        <a:tabLst/>
                        <a:defRPr/>
                      </a:pPr>
                      <a:r>
                        <a:rPr lang="en-US" sz="900" i="0" kern="1200" dirty="0">
                          <a:solidFill>
                            <a:schemeClr val="dk1"/>
                          </a:solidFill>
                          <a:latin typeface="+mn-lt"/>
                          <a:ea typeface="+mn-ea"/>
                          <a:cs typeface="+mn-cs"/>
                        </a:rPr>
                        <a:t>Get more leads by engaging your prospects with a chat box and text-to-chat on your website.</a:t>
                      </a:r>
                    </a:p>
                  </a:txBody>
                  <a:tcPr marL="80682" marR="80682" marT="40341" marB="40341">
                    <a:solidFill>
                      <a:schemeClr val="bg1">
                        <a:lumMod val="95000"/>
                      </a:schemeClr>
                    </a:solidFill>
                  </a:tcPr>
                </a:tc>
                <a:extLst>
                  <a:ext uri="{0D108BD9-81ED-4DB2-BD59-A6C34878D82A}">
                    <a16:rowId xmlns:a16="http://schemas.microsoft.com/office/drawing/2014/main" val="588364667"/>
                  </a:ext>
                </a:extLst>
              </a:tr>
              <a:tr h="419884">
                <a:tc>
                  <a:txBody>
                    <a:bodyPr/>
                    <a:lstStyle/>
                    <a:p>
                      <a:pPr marL="0" algn="l" defTabSz="914400" rtl="0" eaLnBrk="1" latinLnBrk="0" hangingPunct="1">
                        <a:lnSpc>
                          <a:spcPts val="1100"/>
                        </a:lnSpc>
                      </a:pPr>
                      <a:r>
                        <a:rPr lang="en-US" sz="1000" i="0" kern="1200" dirty="0"/>
                        <a:t>Display</a:t>
                      </a:r>
                      <a:endParaRPr lang="en-US" sz="1000" b="1" i="0" kern="1200" dirty="0">
                        <a:solidFill>
                          <a:schemeClr val="dk1"/>
                        </a:solidFill>
                        <a:latin typeface="+mn-lt"/>
                        <a:ea typeface="+mn-ea"/>
                        <a:cs typeface="+mn-cs"/>
                      </a:endParaRPr>
                    </a:p>
                  </a:txBody>
                  <a:tcPr marL="80682" marR="80682" marT="40341" marB="40341">
                    <a:solidFill>
                      <a:srgbClr val="D9D9D9"/>
                    </a:solidFill>
                  </a:tcPr>
                </a:tc>
                <a:tc>
                  <a:txBody>
                    <a:bodyPr/>
                    <a:lstStyle/>
                    <a:p>
                      <a:pPr marL="0" algn="l" defTabSz="914400" rtl="0" eaLnBrk="1" latinLnBrk="0" hangingPunct="1">
                        <a:lnSpc>
                          <a:spcPts val="1000"/>
                        </a:lnSpc>
                      </a:pPr>
                      <a:r>
                        <a:rPr lang="en-US" sz="900" i="0" kern="1200" dirty="0"/>
                        <a:t>Display ads go across all devices, appearing on websites or apps, using targeting strategies including Retargeting, Behavioral Targeting, Artificial Intelligence, and Keyword Targeting.</a:t>
                      </a:r>
                    </a:p>
                  </a:txBody>
                  <a:tcPr marL="80682" marR="80682" marT="40341" marB="40341">
                    <a:solidFill>
                      <a:srgbClr val="D9D9D9"/>
                    </a:solidFill>
                  </a:tcPr>
                </a:tc>
                <a:extLst>
                  <a:ext uri="{0D108BD9-81ED-4DB2-BD59-A6C34878D82A}">
                    <a16:rowId xmlns:a16="http://schemas.microsoft.com/office/drawing/2014/main" val="10001"/>
                  </a:ext>
                </a:extLst>
              </a:tr>
              <a:tr h="439782">
                <a:tc>
                  <a:txBody>
                    <a:bodyPr/>
                    <a:lstStyle/>
                    <a:p>
                      <a:pPr>
                        <a:lnSpc>
                          <a:spcPts val="1100"/>
                        </a:lnSpc>
                      </a:pPr>
                      <a:r>
                        <a:rPr lang="en-US" sz="1000" i="0" dirty="0"/>
                        <a:t>Online Audio</a:t>
                      </a:r>
                      <a:endParaRPr lang="en-US" sz="1000" b="1" i="0" dirty="0"/>
                    </a:p>
                  </a:txBody>
                  <a:tcPr marL="80682" marR="80682" marT="40341" marB="40341">
                    <a:solidFill>
                      <a:srgbClr val="F2F2F2"/>
                    </a:solidFill>
                  </a:tcPr>
                </a:tc>
                <a:tc>
                  <a:txBody>
                    <a:bodyPr/>
                    <a:lstStyle/>
                    <a:p>
                      <a:pPr>
                        <a:lnSpc>
                          <a:spcPts val="1000"/>
                        </a:lnSpc>
                      </a:pPr>
                      <a:r>
                        <a:rPr lang="en-US" sz="900" i="0" kern="1200" dirty="0">
                          <a:solidFill>
                            <a:schemeClr val="dk1"/>
                          </a:solidFill>
                          <a:latin typeface="+mn-lt"/>
                          <a:ea typeface="+mn-ea"/>
                          <a:cs typeface="+mn-cs"/>
                        </a:rPr>
                        <a:t>Audio ads served to targeted online listeners who are consuming audio content across all types of devices, using the targeting strategies of Behavioral Targeting and Artificial Intelligence.</a:t>
                      </a:r>
                    </a:p>
                  </a:txBody>
                  <a:tcPr marL="80682" marR="80682" marT="40341" marB="40341">
                    <a:solidFill>
                      <a:srgbClr val="F2F2F2"/>
                    </a:solidFill>
                  </a:tcPr>
                </a:tc>
                <a:extLst>
                  <a:ext uri="{0D108BD9-81ED-4DB2-BD59-A6C34878D82A}">
                    <a16:rowId xmlns:a16="http://schemas.microsoft.com/office/drawing/2014/main" val="10002"/>
                  </a:ext>
                </a:extLst>
              </a:tr>
              <a:tr h="576935">
                <a:tc>
                  <a:txBody>
                    <a:bodyPr/>
                    <a:lstStyle/>
                    <a:p>
                      <a:pPr>
                        <a:lnSpc>
                          <a:spcPts val="1100"/>
                        </a:lnSpc>
                      </a:pPr>
                      <a:r>
                        <a:rPr lang="en-US" sz="1000" dirty="0"/>
                        <a:t>Facebook and Instagram Targeting</a:t>
                      </a:r>
                      <a:endParaRPr lang="en-US" sz="1000" b="1" dirty="0"/>
                    </a:p>
                  </a:txBody>
                  <a:tcPr marL="80682" marR="80682" marT="40341" marB="40341">
                    <a:solidFill>
                      <a:srgbClr val="D9D9D9"/>
                    </a:solidFill>
                  </a:tcPr>
                </a:tc>
                <a:tc>
                  <a:txBody>
                    <a:bodyPr/>
                    <a:lstStyle/>
                    <a:p>
                      <a:pPr marL="0" marR="0" indent="0" algn="l" defTabSz="777240" rtl="0" eaLnBrk="1" fontAlgn="auto" latinLnBrk="0" hangingPunct="1">
                        <a:lnSpc>
                          <a:spcPts val="1000"/>
                        </a:lnSpc>
                        <a:spcBef>
                          <a:spcPts val="0"/>
                        </a:spcBef>
                        <a:spcAft>
                          <a:spcPts val="0"/>
                        </a:spcAft>
                        <a:buClrTx/>
                        <a:buSzTx/>
                        <a:buFontTx/>
                        <a:buNone/>
                        <a:tabLst/>
                        <a:defRPr/>
                      </a:pPr>
                      <a:r>
                        <a:rPr lang="en-US" sz="900" i="0" spc="-20" baseline="0" dirty="0"/>
                        <a:t>Targeting people across all devices with display or video ad on Facebook and Instagram in their News Feed, on Facebook Audience Network, Messenger, Facebook Instant Articles, Stories, Marketplace, or a custom audience of your database of emails or addresses and Lookalike audience</a:t>
                      </a:r>
                      <a:r>
                        <a:rPr lang="en-US" sz="900" i="0" dirty="0"/>
                        <a:t>.</a:t>
                      </a:r>
                      <a:endParaRPr lang="en-US" sz="900" b="1" i="0" dirty="0"/>
                    </a:p>
                  </a:txBody>
                  <a:tcPr marL="80682" marR="80682" marT="40341" marB="40341">
                    <a:solidFill>
                      <a:srgbClr val="D9D9D9"/>
                    </a:solidFill>
                  </a:tcPr>
                </a:tc>
                <a:extLst>
                  <a:ext uri="{0D108BD9-81ED-4DB2-BD59-A6C34878D82A}">
                    <a16:rowId xmlns:a16="http://schemas.microsoft.com/office/drawing/2014/main" val="2092569248"/>
                  </a:ext>
                </a:extLst>
              </a:tr>
              <a:tr h="531943">
                <a:tc>
                  <a:txBody>
                    <a:bodyPr/>
                    <a:lstStyle/>
                    <a:p>
                      <a:pPr>
                        <a:lnSpc>
                          <a:spcPts val="1100"/>
                        </a:lnSpc>
                      </a:pPr>
                      <a:r>
                        <a:rPr lang="en-US" sz="1000" kern="1200" dirty="0">
                          <a:solidFill>
                            <a:schemeClr val="dk1"/>
                          </a:solidFill>
                          <a:latin typeface="+mn-lt"/>
                          <a:ea typeface="+mn-ea"/>
                          <a:cs typeface="+mn-cs"/>
                        </a:rPr>
                        <a:t>Native </a:t>
                      </a:r>
                    </a:p>
                  </a:txBody>
                  <a:tcPr marL="80682" marR="80682" marT="40341" marB="40341">
                    <a:solidFill>
                      <a:srgbClr val="F2F2F2"/>
                    </a:solidFill>
                  </a:tcPr>
                </a:tc>
                <a:tc>
                  <a:txBody>
                    <a:bodyPr/>
                    <a:lstStyle/>
                    <a:p>
                      <a:pPr marL="0" marR="0" indent="0" algn="l" defTabSz="777240" rtl="0" eaLnBrk="1" fontAlgn="auto" latinLnBrk="0" hangingPunct="1">
                        <a:lnSpc>
                          <a:spcPts val="1000"/>
                        </a:lnSpc>
                        <a:spcBef>
                          <a:spcPts val="0"/>
                        </a:spcBef>
                        <a:spcAft>
                          <a:spcPts val="0"/>
                        </a:spcAft>
                        <a:buClrTx/>
                        <a:buSzTx/>
                        <a:buFontTx/>
                        <a:buNone/>
                        <a:tabLst/>
                        <a:defRPr/>
                      </a:pPr>
                      <a:r>
                        <a:rPr lang="en-US" sz="900" i="0" dirty="0"/>
                        <a:t>Native display and video ads go across all devices and match the look, feel and context of the website or app where they are seen, </a:t>
                      </a:r>
                      <a:r>
                        <a:rPr kumimoji="0" lang="en-US" sz="900" b="0" i="0" u="none" strike="noStrike" kern="1200" cap="none" spc="0" normalizeH="0" baseline="0" noProof="0" dirty="0">
                          <a:ln>
                            <a:noFill/>
                          </a:ln>
                          <a:solidFill>
                            <a:prstClr val="black"/>
                          </a:solidFill>
                          <a:effectLst/>
                          <a:uLnTx/>
                          <a:uFillTx/>
                          <a:latin typeface="+mn-lt"/>
                          <a:ea typeface="+mn-ea"/>
                          <a:cs typeface="+mn-cs"/>
                        </a:rPr>
                        <a:t>using targeting strategies including Retargeting, Behavioral Targeting, Artificial Intelligence, and Keyword Targeting, or a custom audience of your list of emails and Lookalike audience.</a:t>
                      </a:r>
                      <a:endParaRPr lang="en-US" sz="900" b="1" i="0" dirty="0"/>
                    </a:p>
                  </a:txBody>
                  <a:tcPr marL="80682" marR="80682" marT="40341" marB="40341">
                    <a:solidFill>
                      <a:srgbClr val="F2F2F2"/>
                    </a:solidFill>
                  </a:tcPr>
                </a:tc>
                <a:extLst>
                  <a:ext uri="{0D108BD9-81ED-4DB2-BD59-A6C34878D82A}">
                    <a16:rowId xmlns:a16="http://schemas.microsoft.com/office/drawing/2014/main" val="1803985080"/>
                  </a:ext>
                </a:extLst>
              </a:tr>
              <a:tr h="559658">
                <a:tc>
                  <a:txBody>
                    <a:bodyPr/>
                    <a:lstStyle/>
                    <a:p>
                      <a:pPr>
                        <a:lnSpc>
                          <a:spcPts val="1100"/>
                        </a:lnSpc>
                      </a:pPr>
                      <a:r>
                        <a:rPr lang="en-US" sz="1000" dirty="0"/>
                        <a:t>Mobile Conquesting</a:t>
                      </a:r>
                      <a:endParaRPr lang="en-US" sz="1000" b="1" dirty="0"/>
                    </a:p>
                  </a:txBody>
                  <a:tcPr marL="80682" marR="80682" marT="40341" marB="40341">
                    <a:solidFill>
                      <a:srgbClr val="D9D9D9"/>
                    </a:solidFill>
                  </a:tcPr>
                </a:tc>
                <a:tc>
                  <a:txBody>
                    <a:bodyPr/>
                    <a:lstStyle/>
                    <a:p>
                      <a:pPr marL="0" marR="0" indent="0" algn="l" defTabSz="777240" rtl="0" eaLnBrk="1" fontAlgn="auto" latinLnBrk="0" hangingPunct="1">
                        <a:lnSpc>
                          <a:spcPts val="1000"/>
                        </a:lnSpc>
                        <a:spcBef>
                          <a:spcPts val="0"/>
                        </a:spcBef>
                        <a:spcAft>
                          <a:spcPts val="0"/>
                        </a:spcAft>
                        <a:buClrTx/>
                        <a:buSzTx/>
                        <a:buFontTx/>
                        <a:buNone/>
                        <a:tabLst/>
                        <a:defRPr/>
                      </a:pPr>
                      <a:r>
                        <a:rPr lang="en-US" sz="900" i="0" kern="1200" dirty="0"/>
                        <a:t>Reaching people with display and video ads on their mobile devices using targeting strategies including Behavioral, Geo-Fencing, Geo-Retargeting, Geo-Retargeting Lookalike, and Weather Triggers. Or a custom audience of your database of addresses.   On-Site Visit Tracking to your business is available.</a:t>
                      </a:r>
                      <a:endParaRPr lang="en-US" sz="900" i="0" kern="1200" dirty="0">
                        <a:solidFill>
                          <a:schemeClr val="dk1"/>
                        </a:solidFill>
                        <a:latin typeface="+mn-lt"/>
                        <a:ea typeface="+mn-ea"/>
                        <a:cs typeface="+mn-cs"/>
                      </a:endParaRPr>
                    </a:p>
                  </a:txBody>
                  <a:tcPr marL="80682" marR="80682" marT="40341" marB="40341">
                    <a:solidFill>
                      <a:srgbClr val="D9D9D9"/>
                    </a:solidFill>
                  </a:tcPr>
                </a:tc>
                <a:extLst>
                  <a:ext uri="{0D108BD9-81ED-4DB2-BD59-A6C34878D82A}">
                    <a16:rowId xmlns:a16="http://schemas.microsoft.com/office/drawing/2014/main" val="10005"/>
                  </a:ext>
                </a:extLst>
              </a:tr>
              <a:tr h="531943">
                <a:tc>
                  <a:txBody>
                    <a:bodyPr/>
                    <a:lstStyle/>
                    <a:p>
                      <a:pPr>
                        <a:lnSpc>
                          <a:spcPts val="1100"/>
                        </a:lnSpc>
                      </a:pPr>
                      <a:r>
                        <a:rPr lang="en-US" sz="1000" i="0" dirty="0"/>
                        <a:t>Video</a:t>
                      </a:r>
                      <a:r>
                        <a:rPr lang="en-US" sz="1000" i="0" baseline="0" dirty="0"/>
                        <a:t> Targeting</a:t>
                      </a:r>
                      <a:endParaRPr lang="en-US" sz="1000" b="1" i="0" dirty="0"/>
                    </a:p>
                  </a:txBody>
                  <a:tcPr marL="80682" marR="80682" marT="40341" marB="40341">
                    <a:solidFill>
                      <a:srgbClr val="F2F2F2"/>
                    </a:solidFill>
                  </a:tcPr>
                </a:tc>
                <a:tc>
                  <a:txBody>
                    <a:bodyPr/>
                    <a:lstStyle/>
                    <a:p>
                      <a:pPr marL="0" marR="0" indent="0" algn="l" defTabSz="777240" rtl="0" eaLnBrk="1" fontAlgn="auto" latinLnBrk="0" hangingPunct="1">
                        <a:lnSpc>
                          <a:spcPts val="1000"/>
                        </a:lnSpc>
                        <a:spcBef>
                          <a:spcPts val="0"/>
                        </a:spcBef>
                        <a:spcAft>
                          <a:spcPts val="0"/>
                        </a:spcAft>
                        <a:buClrTx/>
                        <a:buSzTx/>
                        <a:buFontTx/>
                        <a:buNone/>
                        <a:tabLst/>
                        <a:defRPr/>
                      </a:pPr>
                      <a:r>
                        <a:rPr lang="en-US" sz="900" i="0" dirty="0"/>
                        <a:t>Video ads go across all devices, appearing on websites or apps, using targeting strategies including </a:t>
                      </a:r>
                      <a:r>
                        <a:rPr kumimoji="0" lang="en-US" sz="900" b="0" i="0" u="none" strike="noStrike" kern="1200" cap="none" spc="0" normalizeH="0" baseline="0" noProof="0" dirty="0">
                          <a:ln>
                            <a:noFill/>
                          </a:ln>
                          <a:solidFill>
                            <a:prstClr val="black"/>
                          </a:solidFill>
                          <a:effectLst/>
                          <a:uLnTx/>
                          <a:uFillTx/>
                          <a:latin typeface="+mn-lt"/>
                          <a:ea typeface="+mn-ea"/>
                          <a:cs typeface="+mn-cs"/>
                        </a:rPr>
                        <a:t>Retargeting, Behavioral Targeting, Artificial Intelligence, and Keyword Targeting.  Options include YouTube and</a:t>
                      </a:r>
                      <a:r>
                        <a:rPr lang="en-US" sz="900" i="0" dirty="0"/>
                        <a:t> Over-The-Top (OTT) ads (Connected TVs).</a:t>
                      </a:r>
                      <a:endParaRPr lang="en-US" sz="900" b="1" i="0" dirty="0"/>
                    </a:p>
                  </a:txBody>
                  <a:tcPr marL="80682" marR="80682" marT="40341" marB="40341">
                    <a:solidFill>
                      <a:srgbClr val="F2F2F2"/>
                    </a:solidFill>
                  </a:tcPr>
                </a:tc>
                <a:extLst>
                  <a:ext uri="{0D108BD9-81ED-4DB2-BD59-A6C34878D82A}">
                    <a16:rowId xmlns:a16="http://schemas.microsoft.com/office/drawing/2014/main" val="2349420859"/>
                  </a:ext>
                </a:extLst>
              </a:tr>
              <a:tr h="330406">
                <a:tc>
                  <a:txBody>
                    <a:bodyPr/>
                    <a:lstStyle/>
                    <a:p>
                      <a:pPr>
                        <a:lnSpc>
                          <a:spcPts val="1100"/>
                        </a:lnSpc>
                      </a:pPr>
                      <a:r>
                        <a:rPr lang="en-US" sz="1000" dirty="0"/>
                        <a:t>Household IP Targeting</a:t>
                      </a:r>
                      <a:endParaRPr lang="en-US" sz="1000" b="1" dirty="0"/>
                    </a:p>
                  </a:txBody>
                  <a:tcPr marL="80682" marR="80682" marT="40341" marB="40341">
                    <a:solidFill>
                      <a:srgbClr val="D9D9D9"/>
                    </a:solidFill>
                  </a:tcPr>
                </a:tc>
                <a:tc>
                  <a:txBody>
                    <a:bodyPr/>
                    <a:lstStyle/>
                    <a:p>
                      <a:pPr>
                        <a:lnSpc>
                          <a:spcPts val="1000"/>
                        </a:lnSpc>
                      </a:pPr>
                      <a:r>
                        <a:rPr lang="en-US" sz="900" i="0" kern="1200" spc="-30" baseline="0" dirty="0">
                          <a:solidFill>
                            <a:schemeClr val="dk1"/>
                          </a:solidFill>
                          <a:latin typeface="+mn-lt"/>
                          <a:ea typeface="+mn-ea"/>
                          <a:cs typeface="+mn-cs"/>
                        </a:rPr>
                        <a:t>Matching IP addresses to your list of names and street addresses and showing your display, native or video ads only to those people, across all devices. </a:t>
                      </a:r>
                    </a:p>
                  </a:txBody>
                  <a:tcPr marL="80682" marR="80682" marT="40341" marB="40341">
                    <a:solidFill>
                      <a:srgbClr val="D9D9D9"/>
                    </a:solidFill>
                  </a:tcPr>
                </a:tc>
                <a:extLst>
                  <a:ext uri="{0D108BD9-81ED-4DB2-BD59-A6C34878D82A}">
                    <a16:rowId xmlns:a16="http://schemas.microsoft.com/office/drawing/2014/main" val="10007"/>
                  </a:ext>
                </a:extLst>
              </a:tr>
              <a:tr h="330406">
                <a:tc>
                  <a:txBody>
                    <a:bodyPr/>
                    <a:lstStyle/>
                    <a:p>
                      <a:pPr>
                        <a:lnSpc>
                          <a:spcPts val="1100"/>
                        </a:lnSpc>
                      </a:pPr>
                      <a:r>
                        <a:rPr lang="en-US" sz="1000" dirty="0"/>
                        <a:t>SEO &amp; Rep. Management</a:t>
                      </a:r>
                      <a:endParaRPr lang="en-US" sz="1000" b="1" dirty="0"/>
                    </a:p>
                  </a:txBody>
                  <a:tcPr marL="80682" marR="80682" marT="40341" marB="40341">
                    <a:solidFill>
                      <a:srgbClr val="F2F2F2"/>
                    </a:solidFill>
                  </a:tcPr>
                </a:tc>
                <a:tc>
                  <a:txBody>
                    <a:bodyPr/>
                    <a:lstStyle/>
                    <a:p>
                      <a:pPr marL="0" marR="0" indent="0" algn="l" defTabSz="777240" rtl="0" eaLnBrk="1" fontAlgn="auto" latinLnBrk="0" hangingPunct="1">
                        <a:lnSpc>
                          <a:spcPts val="1000"/>
                        </a:lnSpc>
                        <a:spcBef>
                          <a:spcPts val="0"/>
                        </a:spcBef>
                        <a:spcAft>
                          <a:spcPts val="0"/>
                        </a:spcAft>
                        <a:buClrTx/>
                        <a:buSzTx/>
                        <a:buFontTx/>
                        <a:buNone/>
                        <a:tabLst/>
                        <a:defRPr/>
                      </a:pPr>
                      <a:r>
                        <a:rPr lang="en-US" sz="900" dirty="0"/>
                        <a:t>Improving and promoting a website to increase the number of visitors the site receives from search engines.</a:t>
                      </a:r>
                      <a:endParaRPr lang="en-US" sz="900" b="1" dirty="0"/>
                    </a:p>
                  </a:txBody>
                  <a:tcPr marL="80682" marR="80682" marT="40341" marB="40341">
                    <a:solidFill>
                      <a:srgbClr val="F2F2F2"/>
                    </a:solidFill>
                  </a:tcPr>
                </a:tc>
                <a:extLst>
                  <a:ext uri="{0D108BD9-81ED-4DB2-BD59-A6C34878D82A}">
                    <a16:rowId xmlns:a16="http://schemas.microsoft.com/office/drawing/2014/main" val="806472840"/>
                  </a:ext>
                </a:extLst>
              </a:tr>
              <a:tr h="319906">
                <a:tc>
                  <a:txBody>
                    <a:bodyPr/>
                    <a:lstStyle/>
                    <a:p>
                      <a:pPr>
                        <a:lnSpc>
                          <a:spcPts val="1100"/>
                        </a:lnSpc>
                      </a:pPr>
                      <a:r>
                        <a:rPr lang="en-US" sz="1000" kern="1200" dirty="0">
                          <a:solidFill>
                            <a:schemeClr val="dk1"/>
                          </a:solidFill>
                          <a:latin typeface="+mn-lt"/>
                          <a:ea typeface="+mn-ea"/>
                          <a:cs typeface="+mn-cs"/>
                        </a:rPr>
                        <a:t>Pay-Per-Click</a:t>
                      </a:r>
                    </a:p>
                  </a:txBody>
                  <a:tcPr marL="80682" marR="80682" marT="40341" marB="40341">
                    <a:solidFill>
                      <a:srgbClr val="D9D9D9"/>
                    </a:solidFill>
                  </a:tcPr>
                </a:tc>
                <a:tc>
                  <a:txBody>
                    <a:bodyPr/>
                    <a:lstStyle/>
                    <a:p>
                      <a:pPr marL="0" marR="0" indent="0" algn="l" defTabSz="777240" rtl="0" eaLnBrk="1" fontAlgn="auto" latinLnBrk="0" hangingPunct="1">
                        <a:lnSpc>
                          <a:spcPts val="1000"/>
                        </a:lnSpc>
                        <a:spcBef>
                          <a:spcPts val="0"/>
                        </a:spcBef>
                        <a:spcAft>
                          <a:spcPts val="0"/>
                        </a:spcAft>
                        <a:buClrTx/>
                        <a:buSzTx/>
                        <a:buFontTx/>
                        <a:buNone/>
                        <a:tabLst/>
                        <a:defRPr/>
                      </a:pPr>
                      <a:r>
                        <a:rPr lang="en-US" sz="900" i="0" kern="1200" spc="-30" baseline="0" dirty="0">
                          <a:solidFill>
                            <a:schemeClr val="dk1"/>
                          </a:solidFill>
                          <a:latin typeface="+mn-lt"/>
                          <a:ea typeface="+mn-ea"/>
                          <a:cs typeface="+mn-cs"/>
                        </a:rPr>
                        <a:t>Showing your text ads on the Google Search Engine Results Page when a user searches keywords related to your business, across all devices.</a:t>
                      </a:r>
                    </a:p>
                  </a:txBody>
                  <a:tcPr marL="80682" marR="80682" marT="40341" marB="40341">
                    <a:solidFill>
                      <a:srgbClr val="D9D9D9"/>
                    </a:solidFill>
                  </a:tcPr>
                </a:tc>
                <a:extLst>
                  <a:ext uri="{0D108BD9-81ED-4DB2-BD59-A6C34878D82A}">
                    <a16:rowId xmlns:a16="http://schemas.microsoft.com/office/drawing/2014/main" val="3682564363"/>
                  </a:ext>
                </a:extLst>
              </a:tr>
              <a:tr h="319906">
                <a:tc>
                  <a:txBody>
                    <a:bodyPr/>
                    <a:lstStyle/>
                    <a:p>
                      <a:pPr>
                        <a:lnSpc>
                          <a:spcPts val="1100"/>
                        </a:lnSpc>
                      </a:pPr>
                      <a:r>
                        <a:rPr lang="en-US" sz="1000" kern="1200" dirty="0">
                          <a:solidFill>
                            <a:schemeClr val="dk1"/>
                          </a:solidFill>
                          <a:latin typeface="+mn-lt"/>
                          <a:ea typeface="+mn-ea"/>
                          <a:cs typeface="+mn-cs"/>
                        </a:rPr>
                        <a:t>Geo-Framing</a:t>
                      </a:r>
                    </a:p>
                  </a:txBody>
                  <a:tcPr marL="80682" marR="80682" marT="40341" marB="40341">
                    <a:solidFill>
                      <a:srgbClr val="F2F2F2"/>
                    </a:solidFill>
                  </a:tcPr>
                </a:tc>
                <a:tc>
                  <a:txBody>
                    <a:bodyPr/>
                    <a:lstStyle/>
                    <a:p>
                      <a:pPr marL="0" marR="0" indent="0" algn="l" defTabSz="777240" rtl="0" eaLnBrk="1" fontAlgn="auto" latinLnBrk="0" hangingPunct="1">
                        <a:lnSpc>
                          <a:spcPts val="1000"/>
                        </a:lnSpc>
                        <a:spcBef>
                          <a:spcPts val="0"/>
                        </a:spcBef>
                        <a:spcAft>
                          <a:spcPts val="0"/>
                        </a:spcAft>
                        <a:buClrTx/>
                        <a:buSzTx/>
                        <a:buFontTx/>
                        <a:buNone/>
                        <a:tabLst/>
                        <a:defRPr/>
                      </a:pPr>
                      <a:r>
                        <a:rPr lang="en-US" sz="900" i="0" kern="1200" spc="-50" baseline="0" dirty="0">
                          <a:solidFill>
                            <a:schemeClr val="dk1"/>
                          </a:solidFill>
                          <a:latin typeface="+mn-lt"/>
                          <a:ea typeface="+mn-ea"/>
                          <a:cs typeface="+mn-cs"/>
                        </a:rPr>
                        <a:t>Going back in time to previous events where we have captured people’s mobile Device ID’s, mapping to their homes, and showing them display ads now</a:t>
                      </a:r>
                      <a:r>
                        <a:rPr lang="en-US" sz="900" i="0" kern="1200" spc="-30" baseline="0" dirty="0">
                          <a:solidFill>
                            <a:schemeClr val="dk1"/>
                          </a:solidFill>
                          <a:latin typeface="+mn-lt"/>
                          <a:ea typeface="+mn-ea"/>
                          <a:cs typeface="+mn-cs"/>
                        </a:rPr>
                        <a:t>.</a:t>
                      </a:r>
                    </a:p>
                  </a:txBody>
                  <a:tcPr marL="80682" marR="80682" marT="40341" marB="40341">
                    <a:solidFill>
                      <a:srgbClr val="F2F2F2"/>
                    </a:solidFill>
                  </a:tcPr>
                </a:tc>
                <a:extLst>
                  <a:ext uri="{0D108BD9-81ED-4DB2-BD59-A6C34878D82A}">
                    <a16:rowId xmlns:a16="http://schemas.microsoft.com/office/drawing/2014/main" val="763823496"/>
                  </a:ext>
                </a:extLst>
              </a:tr>
              <a:tr h="419884">
                <a:tc>
                  <a:txBody>
                    <a:bodyPr/>
                    <a:lstStyle/>
                    <a:p>
                      <a:pPr>
                        <a:lnSpc>
                          <a:spcPts val="1100"/>
                        </a:lnSpc>
                      </a:pPr>
                      <a:r>
                        <a:rPr lang="en-US" sz="1000" kern="1200" dirty="0">
                          <a:solidFill>
                            <a:schemeClr val="dk1"/>
                          </a:solidFill>
                          <a:latin typeface="+mn-lt"/>
                          <a:ea typeface="+mn-ea"/>
                          <a:cs typeface="+mn-cs"/>
                        </a:rPr>
                        <a:t>Amazon Premium</a:t>
                      </a:r>
                    </a:p>
                  </a:txBody>
                  <a:tcPr marL="80682" marR="80682" marT="40341" marB="40341">
                    <a:solidFill>
                      <a:schemeClr val="bg1">
                        <a:lumMod val="85000"/>
                      </a:schemeClr>
                    </a:solidFill>
                  </a:tcPr>
                </a:tc>
                <a:tc>
                  <a:txBody>
                    <a:bodyPr/>
                    <a:lstStyle/>
                    <a:p>
                      <a:pPr marL="0" marR="0" indent="0" algn="l" defTabSz="777240" rtl="0" eaLnBrk="1" fontAlgn="auto" latinLnBrk="0" hangingPunct="1">
                        <a:lnSpc>
                          <a:spcPts val="1000"/>
                        </a:lnSpc>
                        <a:spcBef>
                          <a:spcPts val="0"/>
                        </a:spcBef>
                        <a:spcAft>
                          <a:spcPts val="0"/>
                        </a:spcAft>
                        <a:buClrTx/>
                        <a:buSzTx/>
                        <a:buFontTx/>
                        <a:buNone/>
                        <a:tabLst/>
                        <a:defRPr/>
                      </a:pPr>
                      <a:r>
                        <a:rPr lang="en-US" sz="900" i="0" kern="1200" spc="-30" baseline="0" dirty="0">
                          <a:solidFill>
                            <a:schemeClr val="dk1"/>
                          </a:solidFill>
                          <a:latin typeface="+mn-lt"/>
                          <a:ea typeface="+mn-ea"/>
                          <a:cs typeface="+mn-cs"/>
                        </a:rPr>
                        <a:t>Using Amazon targeting data to reach people with your display, video, or OTT ads on Amazon.com, Amazon owned properties and thousands of other websites and apps Amazon has partnered with, across all devices (display only on Amazon.com)</a:t>
                      </a:r>
                    </a:p>
                  </a:txBody>
                  <a:tcPr marL="80682" marR="80682" marT="40341" marB="40341">
                    <a:solidFill>
                      <a:schemeClr val="bg1">
                        <a:lumMod val="85000"/>
                      </a:schemeClr>
                    </a:solidFill>
                  </a:tcPr>
                </a:tc>
                <a:extLst>
                  <a:ext uri="{0D108BD9-81ED-4DB2-BD59-A6C34878D82A}">
                    <a16:rowId xmlns:a16="http://schemas.microsoft.com/office/drawing/2014/main" val="3639940203"/>
                  </a:ext>
                </a:extLst>
              </a:tr>
              <a:tr h="419884">
                <a:tc>
                  <a:txBody>
                    <a:bodyPr/>
                    <a:lstStyle/>
                    <a:p>
                      <a:pPr>
                        <a:lnSpc>
                          <a:spcPts val="1100"/>
                        </a:lnSpc>
                      </a:pPr>
                      <a:r>
                        <a:rPr lang="en-US" sz="1000" kern="1200" dirty="0">
                          <a:solidFill>
                            <a:schemeClr val="dk1"/>
                          </a:solidFill>
                          <a:latin typeface="+mn-lt"/>
                          <a:ea typeface="+mn-ea"/>
                          <a:cs typeface="+mn-cs"/>
                        </a:rPr>
                        <a:t>Social Mirror Ads</a:t>
                      </a:r>
                    </a:p>
                  </a:txBody>
                  <a:tcPr marL="80682" marR="80682" marT="40341" marB="40341">
                    <a:solidFill>
                      <a:srgbClr val="F2F2F2"/>
                    </a:solidFill>
                  </a:tcPr>
                </a:tc>
                <a:tc>
                  <a:txBody>
                    <a:bodyPr/>
                    <a:lstStyle/>
                    <a:p>
                      <a:pPr marL="0" marR="0" indent="0" algn="l" defTabSz="777240" rtl="0" eaLnBrk="1" fontAlgn="auto" latinLnBrk="0" hangingPunct="1">
                        <a:lnSpc>
                          <a:spcPts val="1000"/>
                        </a:lnSpc>
                        <a:spcBef>
                          <a:spcPts val="0"/>
                        </a:spcBef>
                        <a:spcAft>
                          <a:spcPts val="0"/>
                        </a:spcAft>
                        <a:buClrTx/>
                        <a:buSzTx/>
                        <a:buFontTx/>
                        <a:buNone/>
                        <a:tabLst/>
                        <a:defRPr/>
                      </a:pPr>
                      <a:r>
                        <a:rPr lang="en-US" sz="900" i="0" kern="1200" spc="-30" baseline="0" dirty="0">
                          <a:solidFill>
                            <a:schemeClr val="dk1"/>
                          </a:solidFill>
                          <a:latin typeface="+mn-lt"/>
                          <a:ea typeface="+mn-ea"/>
                          <a:cs typeface="+mn-cs"/>
                        </a:rPr>
                        <a:t>Social Mirror ads look like your social media display or video posts but appear on other websites and apps, linking back to the social media platform and your website, and run across all devices using our targeting strategies.</a:t>
                      </a:r>
                    </a:p>
                  </a:txBody>
                  <a:tcPr marL="80682" marR="80682" marT="40341" marB="40341">
                    <a:solidFill>
                      <a:srgbClr val="F2F2F2"/>
                    </a:solidFill>
                  </a:tcPr>
                </a:tc>
                <a:extLst>
                  <a:ext uri="{0D108BD9-81ED-4DB2-BD59-A6C34878D82A}">
                    <a16:rowId xmlns:a16="http://schemas.microsoft.com/office/drawing/2014/main" val="2375249905"/>
                  </a:ext>
                </a:extLst>
              </a:tr>
            </a:tbl>
          </a:graphicData>
        </a:graphic>
      </p:graphicFrame>
      <p:pic>
        <p:nvPicPr>
          <p:cNvPr id="5" name="Picture 4">
            <a:extLst>
              <a:ext uri="{FF2B5EF4-FFF2-40B4-BE49-F238E27FC236}">
                <a16:creationId xmlns:a16="http://schemas.microsoft.com/office/drawing/2014/main" id="{6044726B-8490-4848-85CA-2C9CE971F3A2}"/>
              </a:ext>
            </a:extLst>
          </p:cNvPr>
          <p:cNvPicPr>
            <a:picLocks noChangeAspect="1"/>
          </p:cNvPicPr>
          <p:nvPr/>
        </p:nvPicPr>
        <p:blipFill>
          <a:blip r:embed="rId2"/>
          <a:stretch>
            <a:fillRect/>
          </a:stretch>
        </p:blipFill>
        <p:spPr>
          <a:xfrm>
            <a:off x="147465" y="304800"/>
            <a:ext cx="3117935" cy="2462213"/>
          </a:xfrm>
          <a:prstGeom prst="rect">
            <a:avLst/>
          </a:prstGeom>
        </p:spPr>
      </p:pic>
      <p:sp>
        <p:nvSpPr>
          <p:cNvPr id="4" name="TextBox 3">
            <a:extLst>
              <a:ext uri="{FF2B5EF4-FFF2-40B4-BE49-F238E27FC236}">
                <a16:creationId xmlns:a16="http://schemas.microsoft.com/office/drawing/2014/main" id="{E3566BB8-5822-4443-860B-9718073A1AB1}"/>
              </a:ext>
            </a:extLst>
          </p:cNvPr>
          <p:cNvSpPr txBox="1"/>
          <p:nvPr/>
        </p:nvSpPr>
        <p:spPr>
          <a:xfrm>
            <a:off x="3276600" y="304800"/>
            <a:ext cx="3427876" cy="2554545"/>
          </a:xfrm>
          <a:prstGeom prst="rect">
            <a:avLst/>
          </a:prstGeom>
          <a:noFill/>
        </p:spPr>
        <p:txBody>
          <a:bodyPr wrap="square" rtlCol="0">
            <a:spAutoFit/>
          </a:bodyPr>
          <a:lstStyle/>
          <a:p>
            <a:pPr algn="ctr"/>
            <a:r>
              <a:rPr lang="en-US" sz="1400" dirty="0"/>
              <a:t>Display Advertising on the internet and beyond! Beyond our “Owned &amp; Operated” digital assets!</a:t>
            </a:r>
          </a:p>
          <a:p>
            <a:pPr algn="ctr"/>
            <a:endParaRPr lang="en-US" dirty="0"/>
          </a:p>
          <a:p>
            <a:pPr algn="ctr"/>
            <a:endParaRPr lang="en-US" dirty="0"/>
          </a:p>
          <a:p>
            <a:pPr algn="ctr"/>
            <a:endParaRPr lang="en-US" dirty="0"/>
          </a:p>
          <a:p>
            <a:pPr algn="ctr"/>
            <a:endParaRPr lang="en-US" dirty="0"/>
          </a:p>
          <a:p>
            <a:pPr algn="ctr"/>
            <a:endParaRPr lang="en-US" dirty="0"/>
          </a:p>
          <a:p>
            <a:pPr algn="ctr"/>
            <a:r>
              <a:rPr lang="en-US" sz="1400" i="1" dirty="0"/>
              <a:t>Ask how we can help you have a presence where consumers are spending their time!</a:t>
            </a:r>
          </a:p>
        </p:txBody>
      </p:sp>
      <p:pic>
        <p:nvPicPr>
          <p:cNvPr id="6" name="Picture 5">
            <a:extLst>
              <a:ext uri="{FF2B5EF4-FFF2-40B4-BE49-F238E27FC236}">
                <a16:creationId xmlns:a16="http://schemas.microsoft.com/office/drawing/2014/main" id="{A962E776-FC9C-4DA5-AEC1-38989432B3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6456" y="990600"/>
            <a:ext cx="3070506" cy="1250349"/>
          </a:xfrm>
          <a:prstGeom prst="rect">
            <a:avLst/>
          </a:prstGeom>
        </p:spPr>
      </p:pic>
      <p:sp>
        <p:nvSpPr>
          <p:cNvPr id="2" name="Explosion: 14 Points 1">
            <a:extLst>
              <a:ext uri="{FF2B5EF4-FFF2-40B4-BE49-F238E27FC236}">
                <a16:creationId xmlns:a16="http://schemas.microsoft.com/office/drawing/2014/main" id="{2F4DED88-E025-928A-E9C2-9BC87A171DEE}"/>
              </a:ext>
            </a:extLst>
          </p:cNvPr>
          <p:cNvSpPr/>
          <p:nvPr/>
        </p:nvSpPr>
        <p:spPr>
          <a:xfrm>
            <a:off x="381000" y="609600"/>
            <a:ext cx="2667000" cy="1752600"/>
          </a:xfrm>
          <a:prstGeom prst="irregularSeal2">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NOT O&amp;O digital!</a:t>
            </a:r>
          </a:p>
        </p:txBody>
      </p:sp>
    </p:spTree>
    <p:extLst>
      <p:ext uri="{BB962C8B-B14F-4D97-AF65-F5344CB8AC3E}">
        <p14:creationId xmlns:p14="http://schemas.microsoft.com/office/powerpoint/2010/main" val="16777716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1ABCB6E-6E47-2339-96ED-35494C335EE4}"/>
              </a:ext>
            </a:extLst>
          </p:cNvPr>
          <p:cNvSpPr txBox="1">
            <a:spLocks/>
          </p:cNvSpPr>
          <p:nvPr/>
        </p:nvSpPr>
        <p:spPr>
          <a:xfrm>
            <a:off x="9994" y="1295400"/>
            <a:ext cx="6792593" cy="130386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a:t>Over</a:t>
            </a:r>
            <a:r>
              <a:rPr lang="en-US" sz="5400" b="1" dirty="0">
                <a:effectLst>
                  <a:outerShdw blurRad="38100" dist="38100" dir="2700000" algn="tl">
                    <a:srgbClr val="000000">
                      <a:alpha val="43137"/>
                    </a:srgbClr>
                  </a:outerShdw>
                </a:effectLst>
              </a:rPr>
              <a:t>16,000 </a:t>
            </a:r>
            <a:r>
              <a:rPr lang="en-US" sz="3600" dirty="0"/>
              <a:t>Printed  + Digital</a:t>
            </a:r>
            <a:endParaRPr lang="en-US" sz="5400" b="1" dirty="0">
              <a:effectLst>
                <a:outerShdw blurRad="38100" dist="38100" dir="2700000" algn="tl">
                  <a:srgbClr val="000000">
                    <a:alpha val="43137"/>
                  </a:srgbClr>
                </a:outerShdw>
              </a:effectLst>
            </a:endParaRPr>
          </a:p>
        </p:txBody>
      </p:sp>
      <p:sp>
        <p:nvSpPr>
          <p:cNvPr id="3" name="Text Placeholder 7">
            <a:extLst>
              <a:ext uri="{FF2B5EF4-FFF2-40B4-BE49-F238E27FC236}">
                <a16:creationId xmlns:a16="http://schemas.microsoft.com/office/drawing/2014/main" id="{CABE5D8B-0CE1-344D-D80E-35927E33FA57}"/>
              </a:ext>
            </a:extLst>
          </p:cNvPr>
          <p:cNvSpPr txBox="1">
            <a:spLocks/>
          </p:cNvSpPr>
          <p:nvPr/>
        </p:nvSpPr>
        <p:spPr>
          <a:xfrm>
            <a:off x="3203392" y="4743803"/>
            <a:ext cx="3611079" cy="3334106"/>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US" sz="1400" b="1" u="sng" dirty="0"/>
              <a:t>DETAILS:</a:t>
            </a:r>
          </a:p>
          <a:p>
            <a:pPr marL="285750" indent="-285750">
              <a:spcAft>
                <a:spcPts val="1200"/>
              </a:spcAft>
              <a:buFont typeface="Courier New" panose="02070309020205020404" pitchFamily="49" charset="0"/>
              <a:buChar char="o"/>
            </a:pPr>
            <a:r>
              <a:rPr lang="en-US" sz="1200" dirty="0"/>
              <a:t>Inserted into the Clare, Gladwin &amp; Mt. Pleasant newspapers. </a:t>
            </a:r>
          </a:p>
          <a:p>
            <a:pPr marL="285750" indent="-285750">
              <a:spcAft>
                <a:spcPts val="1200"/>
              </a:spcAft>
              <a:buFont typeface="Courier New" panose="02070309020205020404" pitchFamily="49" charset="0"/>
              <a:buChar char="o"/>
            </a:pPr>
            <a:r>
              <a:rPr lang="en-US" sz="1200" dirty="0"/>
              <a:t>The rest are placed in local businesses’ lobbies and in heavy traffic locations in Midland, Saginaw, Bay City, Mt. Pleasant, West Branch, Tawas, Gladwin, Beaverton, Harrison, Clare, Sanford, Coleman, Auburn, Freeland, Alma, Boyne City, East Jordan, Petoskey, Alanson, Gaylord, Traverse City and surrounding areas. </a:t>
            </a:r>
          </a:p>
          <a:p>
            <a:pPr marL="285750" indent="-285750">
              <a:spcAft>
                <a:spcPts val="1200"/>
              </a:spcAft>
              <a:buFont typeface="Courier New" panose="02070309020205020404" pitchFamily="49" charset="0"/>
              <a:buChar char="o"/>
            </a:pPr>
            <a:r>
              <a:rPr lang="en-US" sz="1200" dirty="0"/>
              <a:t>Copies are also available at the “Michigan Welcome Centers” and online!</a:t>
            </a:r>
          </a:p>
          <a:p>
            <a:pPr marL="0" indent="0" algn="ctr">
              <a:spcAft>
                <a:spcPts val="1200"/>
              </a:spcAft>
              <a:buNone/>
            </a:pPr>
            <a:r>
              <a:rPr lang="en-US" sz="1400" b="1" dirty="0">
                <a:effectLst>
                  <a:outerShdw blurRad="38100" dist="38100" dir="2700000" algn="tl">
                    <a:srgbClr val="000000">
                      <a:alpha val="43137"/>
                    </a:srgbClr>
                  </a:outerShdw>
                </a:effectLst>
              </a:rPr>
              <a:t>OFFER COUPONS ON YOUR PRINT AD</a:t>
            </a:r>
          </a:p>
        </p:txBody>
      </p:sp>
      <p:pic>
        <p:nvPicPr>
          <p:cNvPr id="4" name="Picture 12">
            <a:extLst>
              <a:ext uri="{FF2B5EF4-FFF2-40B4-BE49-F238E27FC236}">
                <a16:creationId xmlns:a16="http://schemas.microsoft.com/office/drawing/2014/main" id="{115BE79A-8580-50D9-7712-7A204C8E131E}"/>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8233" t="14224" r="28082" b="57658"/>
          <a:stretch>
            <a:fillRect/>
          </a:stretch>
        </p:blipFill>
        <p:spPr bwMode="auto">
          <a:xfrm>
            <a:off x="3771582" y="7850018"/>
            <a:ext cx="2518710" cy="912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7E6A76A0-EC7E-F6F7-93DB-51F373959EE9}"/>
              </a:ext>
            </a:extLst>
          </p:cNvPr>
          <p:cNvPicPr>
            <a:picLocks noChangeAspect="1"/>
          </p:cNvPicPr>
          <p:nvPr/>
        </p:nvPicPr>
        <p:blipFill rotWithShape="1">
          <a:blip r:embed="rId3"/>
          <a:srcRect l="18889" t="10494" r="44444" b="6543"/>
          <a:stretch/>
        </p:blipFill>
        <p:spPr>
          <a:xfrm>
            <a:off x="170268" y="2362706"/>
            <a:ext cx="1975360" cy="2514094"/>
          </a:xfrm>
          <a:prstGeom prst="rect">
            <a:avLst/>
          </a:prstGeom>
        </p:spPr>
      </p:pic>
      <p:pic>
        <p:nvPicPr>
          <p:cNvPr id="8" name="Picture 7">
            <a:extLst>
              <a:ext uri="{FF2B5EF4-FFF2-40B4-BE49-F238E27FC236}">
                <a16:creationId xmlns:a16="http://schemas.microsoft.com/office/drawing/2014/main" id="{88A5C218-A668-2FF8-23CB-255F79942E05}"/>
              </a:ext>
            </a:extLst>
          </p:cNvPr>
          <p:cNvPicPr>
            <a:picLocks noChangeAspect="1"/>
          </p:cNvPicPr>
          <p:nvPr/>
        </p:nvPicPr>
        <p:blipFill rotWithShape="1">
          <a:blip r:embed="rId4"/>
          <a:srcRect l="18889" t="10494" r="44444" b="6543"/>
          <a:stretch/>
        </p:blipFill>
        <p:spPr>
          <a:xfrm>
            <a:off x="1233724" y="3436750"/>
            <a:ext cx="1969668" cy="2506850"/>
          </a:xfrm>
          <a:prstGeom prst="rect">
            <a:avLst/>
          </a:prstGeom>
        </p:spPr>
      </p:pic>
      <p:pic>
        <p:nvPicPr>
          <p:cNvPr id="6" name="Picture 5">
            <a:extLst>
              <a:ext uri="{FF2B5EF4-FFF2-40B4-BE49-F238E27FC236}">
                <a16:creationId xmlns:a16="http://schemas.microsoft.com/office/drawing/2014/main" id="{979E695C-645D-4F61-D225-FDD2EF992DF1}"/>
              </a:ext>
            </a:extLst>
          </p:cNvPr>
          <p:cNvPicPr>
            <a:picLocks noChangeAspect="1"/>
          </p:cNvPicPr>
          <p:nvPr/>
        </p:nvPicPr>
        <p:blipFill rotWithShape="1">
          <a:blip r:embed="rId5"/>
          <a:srcRect l="31111" t="14089" r="35555" b="8519"/>
          <a:stretch/>
        </p:blipFill>
        <p:spPr>
          <a:xfrm>
            <a:off x="170268" y="5291731"/>
            <a:ext cx="1957784" cy="2556869"/>
          </a:xfrm>
          <a:prstGeom prst="rect">
            <a:avLst/>
          </a:prstGeom>
        </p:spPr>
      </p:pic>
      <p:pic>
        <p:nvPicPr>
          <p:cNvPr id="1026" name="Picture 2">
            <a:extLst>
              <a:ext uri="{FF2B5EF4-FFF2-40B4-BE49-F238E27FC236}">
                <a16:creationId xmlns:a16="http://schemas.microsoft.com/office/drawing/2014/main" id="{9E3F4315-545B-7171-683F-E86F0D7245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9010" y="6206132"/>
            <a:ext cx="1966822" cy="255686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64A74A72-0398-023E-758C-A673B10DDB07}"/>
              </a:ext>
            </a:extLst>
          </p:cNvPr>
          <p:cNvSpPr/>
          <p:nvPr/>
        </p:nvSpPr>
        <p:spPr>
          <a:xfrm>
            <a:off x="-9993" y="0"/>
            <a:ext cx="6857999" cy="132343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a:spAutoFit/>
          </a:bodyPr>
          <a:lstStyle/>
          <a:p>
            <a:pPr algn="ctr"/>
            <a:r>
              <a:rPr lang="en-US" sz="4000" b="1" spc="50" dirty="0">
                <a:ln w="9525" cmpd="sng">
                  <a:solidFill>
                    <a:schemeClr val="accent1"/>
                  </a:solidFill>
                  <a:prstDash val="solid"/>
                </a:ln>
                <a:solidFill>
                  <a:srgbClr val="70AD47">
                    <a:tint val="1000"/>
                  </a:srgbClr>
                </a:solidFill>
                <a:effectLst>
                  <a:glow rad="38100">
                    <a:schemeClr val="accent1">
                      <a:alpha val="40000"/>
                    </a:schemeClr>
                  </a:glow>
                </a:effectLst>
              </a:rPr>
              <a:t>Get your destination </a:t>
            </a:r>
          </a:p>
          <a:p>
            <a:pPr algn="ctr"/>
            <a:r>
              <a:rPr lang="en-US" sz="4000" b="1" spc="50" dirty="0">
                <a:ln w="9525" cmpd="sng">
                  <a:solidFill>
                    <a:schemeClr val="accent1"/>
                  </a:solidFill>
                  <a:prstDash val="solid"/>
                </a:ln>
                <a:solidFill>
                  <a:srgbClr val="70AD47">
                    <a:tint val="1000"/>
                  </a:srgbClr>
                </a:solidFill>
                <a:effectLst>
                  <a:glow rad="38100">
                    <a:schemeClr val="accent1">
                      <a:alpha val="40000"/>
                    </a:schemeClr>
                  </a:glow>
                </a:effectLst>
              </a:rPr>
              <a:t>at the top of travelers’ plans!</a:t>
            </a:r>
          </a:p>
        </p:txBody>
      </p:sp>
      <p:sp>
        <p:nvSpPr>
          <p:cNvPr id="12" name="TextBox 11">
            <a:extLst>
              <a:ext uri="{FF2B5EF4-FFF2-40B4-BE49-F238E27FC236}">
                <a16:creationId xmlns:a16="http://schemas.microsoft.com/office/drawing/2014/main" id="{E91C92D1-CE5E-D438-D2AC-65F13233A0B7}"/>
              </a:ext>
            </a:extLst>
          </p:cNvPr>
          <p:cNvSpPr txBox="1"/>
          <p:nvPr/>
        </p:nvSpPr>
        <p:spPr>
          <a:xfrm>
            <a:off x="2292421" y="2133600"/>
            <a:ext cx="4489379" cy="1477328"/>
          </a:xfrm>
          <a:prstGeom prst="rect">
            <a:avLst/>
          </a:prstGeom>
          <a:noFill/>
        </p:spPr>
        <p:txBody>
          <a:bodyPr wrap="square" rtlCol="0">
            <a:spAutoFit/>
          </a:bodyPr>
          <a:lstStyle/>
          <a:p>
            <a:r>
              <a:rPr lang="en-US" dirty="0"/>
              <a:t>Discover Michigan reaches audiences through audio messages on traditional radio stations, audio streams and mobile apps, in printed and digital publications, social media and website outlets! </a:t>
            </a:r>
          </a:p>
        </p:txBody>
      </p:sp>
      <p:sp>
        <p:nvSpPr>
          <p:cNvPr id="13" name="Explosion: 14 Points 12">
            <a:extLst>
              <a:ext uri="{FF2B5EF4-FFF2-40B4-BE49-F238E27FC236}">
                <a16:creationId xmlns:a16="http://schemas.microsoft.com/office/drawing/2014/main" id="{9D8FAFA2-89F1-6A85-F832-D6EABAE9A366}"/>
              </a:ext>
            </a:extLst>
          </p:cNvPr>
          <p:cNvSpPr/>
          <p:nvPr/>
        </p:nvSpPr>
        <p:spPr>
          <a:xfrm>
            <a:off x="3455226" y="3242061"/>
            <a:ext cx="3411900" cy="1729633"/>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You can too!</a:t>
            </a:r>
          </a:p>
        </p:txBody>
      </p:sp>
    </p:spTree>
    <p:extLst>
      <p:ext uri="{BB962C8B-B14F-4D97-AF65-F5344CB8AC3E}">
        <p14:creationId xmlns:p14="http://schemas.microsoft.com/office/powerpoint/2010/main" val="38461923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699BDD-440B-8128-315B-E84997EF4B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4784" y="386228"/>
            <a:ext cx="3313430" cy="1314450"/>
          </a:xfrm>
          <a:prstGeom prst="rect">
            <a:avLst/>
          </a:prstGeom>
        </p:spPr>
      </p:pic>
      <p:sp>
        <p:nvSpPr>
          <p:cNvPr id="4" name="Title 1">
            <a:extLst>
              <a:ext uri="{FF2B5EF4-FFF2-40B4-BE49-F238E27FC236}">
                <a16:creationId xmlns:a16="http://schemas.microsoft.com/office/drawing/2014/main" id="{E8FE7477-7DDB-6EFA-F083-5A6F31B5EF15}"/>
              </a:ext>
            </a:extLst>
          </p:cNvPr>
          <p:cNvSpPr>
            <a:spLocks noGrp="1"/>
          </p:cNvSpPr>
          <p:nvPr/>
        </p:nvSpPr>
        <p:spPr>
          <a:xfrm>
            <a:off x="136684" y="1777338"/>
            <a:ext cx="6577012" cy="1581150"/>
          </a:xfrm>
          <a:prstGeom prst="rect">
            <a:avLst/>
          </a:prstGeom>
        </p:spPr>
        <p:txBody>
          <a:bodyPr vert="horz" wrap="square" lIns="91440" tIns="45720" rIns="91440" bIns="45720" rtlCol="0" anchor="ctr">
            <a:noAutofit/>
          </a:bodyPr>
          <a:lstStyle/>
          <a:p>
            <a:pPr marL="0" marR="0" algn="ctr" fontAlgn="base">
              <a:lnSpc>
                <a:spcPct val="90000"/>
              </a:lnSpc>
              <a:spcBef>
                <a:spcPts val="0"/>
              </a:spcBef>
              <a:spcAft>
                <a:spcPts val="800"/>
              </a:spcAft>
            </a:pPr>
            <a:r>
              <a:rPr lang="en-US" sz="1400" kern="1200" dirty="0">
                <a:solidFill>
                  <a:srgbClr val="211D1E"/>
                </a:solidFill>
                <a:effectLst/>
                <a:latin typeface="Seravek"/>
                <a:ea typeface="Times New Roman" panose="02020603050405020304" pitchFamily="18" charset="0"/>
                <a:cs typeface="Times New Roman" panose="02020603050405020304" pitchFamily="18" charset="0"/>
              </a:rPr>
              <a:t>Discover Michigan magazine is published four times per year and is available online at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800"/>
              </a:spcAft>
            </a:pPr>
            <a:r>
              <a:rPr lang="en-US" sz="1600" b="1" kern="1200" dirty="0">
                <a:solidFill>
                  <a:srgbClr val="1F4E79"/>
                </a:solidFill>
                <a:effectLst/>
                <a:latin typeface="Seravek"/>
                <a:ea typeface="Times New Roman" panose="02020603050405020304" pitchFamily="18" charset="0"/>
                <a:cs typeface="Times New Roman" panose="02020603050405020304" pitchFamily="18" charset="0"/>
              </a:rPr>
              <a:t>discovermich.com</a:t>
            </a:r>
            <a:endParaRPr lang="en-US" sz="12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90000"/>
              </a:lnSpc>
              <a:spcBef>
                <a:spcPts val="0"/>
              </a:spcBef>
              <a:spcAft>
                <a:spcPts val="800"/>
              </a:spcAft>
            </a:pPr>
            <a:r>
              <a:rPr lang="en-US" sz="1300" kern="1200" dirty="0">
                <a:solidFill>
                  <a:srgbClr val="211D1E"/>
                </a:solidFill>
                <a:effectLst/>
                <a:latin typeface="Seravek"/>
                <a:ea typeface="Times New Roman" panose="02020603050405020304" pitchFamily="18" charset="0"/>
                <a:cs typeface="Times New Roman" panose="02020603050405020304" pitchFamily="18" charset="0"/>
              </a:rPr>
              <a:t>Printed copies are placed in newspaper circulation in Clare, Gladwin, and Mt. Pleasant. The remainder of copies are in advertisers’ lobbies and in heavy traffic locations throughout the state. Copies are additionally available at Michigan “Welcome Centers”. </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table">
            <a:extLst>
              <a:ext uri="{FF2B5EF4-FFF2-40B4-BE49-F238E27FC236}">
                <a16:creationId xmlns:a16="http://schemas.microsoft.com/office/drawing/2014/main" id="{A1101244-8806-C0B8-A059-EBC4F10BA828}"/>
              </a:ext>
            </a:extLst>
          </p:cNvPr>
          <p:cNvPicPr>
            <a:picLocks noChangeAspect="1"/>
          </p:cNvPicPr>
          <p:nvPr/>
        </p:nvPicPr>
        <p:blipFill>
          <a:blip r:embed="rId3"/>
          <a:stretch>
            <a:fillRect/>
          </a:stretch>
        </p:blipFill>
        <p:spPr>
          <a:xfrm>
            <a:off x="308610" y="3494291"/>
            <a:ext cx="3581400" cy="2013613"/>
          </a:xfrm>
          <a:prstGeom prst="rect">
            <a:avLst/>
          </a:prstGeom>
        </p:spPr>
      </p:pic>
      <p:sp>
        <p:nvSpPr>
          <p:cNvPr id="7" name="TextBox 17">
            <a:extLst>
              <a:ext uri="{FF2B5EF4-FFF2-40B4-BE49-F238E27FC236}">
                <a16:creationId xmlns:a16="http://schemas.microsoft.com/office/drawing/2014/main" id="{E2102394-15BA-649F-5B2F-89088AE70AD7}"/>
              </a:ext>
            </a:extLst>
          </p:cNvPr>
          <p:cNvSpPr txBox="1"/>
          <p:nvPr/>
        </p:nvSpPr>
        <p:spPr>
          <a:xfrm>
            <a:off x="308610" y="6501016"/>
            <a:ext cx="6240780" cy="990600"/>
          </a:xfrm>
          <a:prstGeom prst="rect">
            <a:avLst/>
          </a:prstGeom>
          <a:noFill/>
        </p:spPr>
        <p:txBody>
          <a:bodyPr wrap="square" rtlCol="0">
            <a:noAutofit/>
          </a:bodyPr>
          <a:lstStyle/>
          <a:p>
            <a:pPr marL="0" marR="0" algn="ctr" fontAlgn="base">
              <a:lnSpc>
                <a:spcPct val="107000"/>
              </a:lnSpc>
              <a:spcBef>
                <a:spcPts val="0"/>
              </a:spcBef>
              <a:spcAft>
                <a:spcPts val="800"/>
              </a:spcAft>
            </a:pPr>
            <a:r>
              <a:rPr lang="en-US" sz="1600" b="1" kern="1200" dirty="0">
                <a:solidFill>
                  <a:srgbClr val="0000FF"/>
                </a:solidFill>
                <a:effectLst/>
                <a:latin typeface="Seravek Medium"/>
                <a:ea typeface="Calibri" panose="020F0502020204030204" pitchFamily="34" charset="0"/>
                <a:cs typeface="Times New Roman" panose="02020603050405020304" pitchFamily="18" charset="0"/>
              </a:rPr>
              <a:t>Ad is due 30 days prior to publication date.</a:t>
            </a:r>
          </a:p>
          <a:p>
            <a:pPr marL="0" marR="0" algn="ctr" fontAlgn="base">
              <a:lnSpc>
                <a:spcPct val="107000"/>
              </a:lnSpc>
              <a:spcBef>
                <a:spcPts val="0"/>
              </a:spcBef>
              <a:spcAft>
                <a:spcPts val="800"/>
              </a:spcAft>
            </a:pPr>
            <a:endParaRPr lang="en-US" sz="300" b="1" kern="1200" dirty="0">
              <a:solidFill>
                <a:srgbClr val="0000FF"/>
              </a:solidFill>
              <a:effectLst/>
              <a:latin typeface="Seravek Medium"/>
              <a:ea typeface="Calibri" panose="020F0502020204030204" pitchFamily="34" charset="0"/>
              <a:cs typeface="Times New Roman" panose="02020603050405020304" pitchFamily="18" charset="0"/>
            </a:endParaRPr>
          </a:p>
          <a:p>
            <a:pPr marL="0" marR="0" algn="ctr" fontAlgn="base">
              <a:lnSpc>
                <a:spcPct val="107000"/>
              </a:lnSpc>
              <a:spcBef>
                <a:spcPts val="0"/>
              </a:spcBef>
              <a:spcAft>
                <a:spcPts val="800"/>
              </a:spcAft>
            </a:pPr>
            <a:r>
              <a:rPr lang="en-US" sz="1600" b="1" dirty="0">
                <a:solidFill>
                  <a:srgbClr val="0000FF"/>
                </a:solidFill>
                <a:latin typeface="Seravek Medium"/>
                <a:ea typeface="Calibri" panose="020F0502020204030204" pitchFamily="34" charset="0"/>
                <a:cs typeface="Times New Roman" panose="02020603050405020304" pitchFamily="18" charset="0"/>
              </a:rPr>
              <a:t>Size to Reserve: ____________ for editions: ______________________</a:t>
            </a:r>
            <a:r>
              <a:rPr lang="en-US" sz="1600" b="1" kern="1200" dirty="0">
                <a:solidFill>
                  <a:srgbClr val="0000FF"/>
                </a:solidFill>
                <a:effectLst/>
                <a:latin typeface="Seravek Medium"/>
                <a:ea typeface="Calibri" panose="020F0502020204030204" pitchFamily="34" charset="0"/>
                <a:cs typeface="Times New Roman" panose="02020603050405020304" pitchFamily="18" charset="0"/>
              </a:rPr>
              <a:t> </a:t>
            </a:r>
            <a:endParaRPr lang="en-US" sz="1050"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 Box 2">
            <a:extLst>
              <a:ext uri="{FF2B5EF4-FFF2-40B4-BE49-F238E27FC236}">
                <a16:creationId xmlns:a16="http://schemas.microsoft.com/office/drawing/2014/main" id="{B2DE92D9-A944-CDCB-0850-2AFF03221C6B}"/>
              </a:ext>
            </a:extLst>
          </p:cNvPr>
          <p:cNvSpPr txBox="1">
            <a:spLocks noChangeArrowheads="1"/>
          </p:cNvSpPr>
          <p:nvPr/>
        </p:nvSpPr>
        <p:spPr bwMode="auto">
          <a:xfrm>
            <a:off x="2053352" y="5612077"/>
            <a:ext cx="2751296" cy="86068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ts val="1205"/>
              </a:lnSpc>
              <a:spcBef>
                <a:spcPts val="0"/>
              </a:spcBef>
              <a:spcAft>
                <a:spcPts val="0"/>
              </a:spcAft>
            </a:pPr>
            <a:r>
              <a:rPr lang="en-US" sz="1100" b="1" dirty="0">
                <a:solidFill>
                  <a:srgbClr val="211D1E"/>
                </a:solidFill>
                <a:effectLst/>
                <a:latin typeface="Seravek"/>
                <a:ea typeface="Calibri" panose="020F0502020204030204" pitchFamily="34" charset="0"/>
                <a:cs typeface="Seravek"/>
              </a:rPr>
              <a:t>Main Office for </a:t>
            </a:r>
          </a:p>
          <a:p>
            <a:pPr marL="0" marR="0" algn="ctr">
              <a:lnSpc>
                <a:spcPts val="1205"/>
              </a:lnSpc>
              <a:spcBef>
                <a:spcPts val="0"/>
              </a:spcBef>
              <a:spcAft>
                <a:spcPts val="0"/>
              </a:spcAft>
            </a:pPr>
            <a:r>
              <a:rPr lang="en-US" sz="1100" b="1" dirty="0">
                <a:solidFill>
                  <a:srgbClr val="211D1E"/>
                </a:solidFill>
                <a:effectLst/>
                <a:latin typeface="Seravek"/>
                <a:ea typeface="Calibri" panose="020F0502020204030204" pitchFamily="34" charset="0"/>
                <a:cs typeface="Seravek"/>
              </a:rPr>
              <a:t>Discover Michigan Magazine</a:t>
            </a:r>
            <a:endParaRPr lang="en-US" sz="1200" dirty="0">
              <a:effectLst/>
              <a:latin typeface="Seravek"/>
              <a:ea typeface="Calibri" panose="020F0502020204030204" pitchFamily="34" charset="0"/>
              <a:cs typeface="Times New Roman" panose="02020603050405020304" pitchFamily="18" charset="0"/>
            </a:endParaRPr>
          </a:p>
          <a:p>
            <a:pPr marL="0" marR="0" algn="ctr">
              <a:lnSpc>
                <a:spcPts val="1205"/>
              </a:lnSpc>
              <a:spcBef>
                <a:spcPts val="0"/>
              </a:spcBef>
              <a:spcAft>
                <a:spcPts val="0"/>
              </a:spcAft>
            </a:pPr>
            <a:r>
              <a:rPr lang="en-US" sz="1100" b="1" dirty="0">
                <a:solidFill>
                  <a:srgbClr val="211D1E"/>
                </a:solidFill>
                <a:effectLst/>
                <a:latin typeface="Seravek"/>
                <a:ea typeface="Calibri" panose="020F0502020204030204" pitchFamily="34" charset="0"/>
                <a:cs typeface="Seravek"/>
              </a:rPr>
              <a:t>6800 Eastman Ave, Suite E564 </a:t>
            </a:r>
          </a:p>
          <a:p>
            <a:pPr marL="0" marR="0" algn="ctr">
              <a:lnSpc>
                <a:spcPts val="1205"/>
              </a:lnSpc>
              <a:spcBef>
                <a:spcPts val="0"/>
              </a:spcBef>
              <a:spcAft>
                <a:spcPts val="0"/>
              </a:spcAft>
            </a:pPr>
            <a:r>
              <a:rPr lang="en-US" sz="1100" b="1" dirty="0">
                <a:solidFill>
                  <a:srgbClr val="211D1E"/>
                </a:solidFill>
                <a:effectLst/>
                <a:latin typeface="Seravek"/>
                <a:ea typeface="Calibri" panose="020F0502020204030204" pitchFamily="34" charset="0"/>
                <a:cs typeface="Seravek"/>
              </a:rPr>
              <a:t>Midland, MI 48642</a:t>
            </a:r>
            <a:endParaRPr lang="en-US" sz="1200" dirty="0">
              <a:effectLst/>
              <a:latin typeface="Seravek"/>
              <a:ea typeface="Calibri" panose="020F0502020204030204" pitchFamily="34" charset="0"/>
              <a:cs typeface="Times New Roman" panose="02020603050405020304" pitchFamily="18" charset="0"/>
            </a:endParaRPr>
          </a:p>
          <a:p>
            <a:pPr marL="0" marR="0" algn="ctr">
              <a:lnSpc>
                <a:spcPts val="1205"/>
              </a:lnSpc>
              <a:spcBef>
                <a:spcPts val="0"/>
              </a:spcBef>
              <a:spcAft>
                <a:spcPts val="0"/>
              </a:spcAft>
            </a:pPr>
            <a:r>
              <a:rPr lang="en-US" sz="1100" b="1" kern="100" dirty="0">
                <a:solidFill>
                  <a:srgbClr val="211D1E"/>
                </a:solidFill>
                <a:effectLst/>
                <a:latin typeface="Calibri" panose="020F0502020204030204" pitchFamily="34" charset="0"/>
                <a:ea typeface="Calibri" panose="020F0502020204030204" pitchFamily="34" charset="0"/>
                <a:cs typeface="Seravek"/>
              </a:rPr>
              <a:t>(989)264-0110</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F2FF4266-FDE9-8D25-86B0-08F1706643FB}"/>
              </a:ext>
            </a:extLst>
          </p:cNvPr>
          <p:cNvSpPr txBox="1"/>
          <p:nvPr/>
        </p:nvSpPr>
        <p:spPr>
          <a:xfrm>
            <a:off x="3432748" y="452702"/>
            <a:ext cx="3425252" cy="1264642"/>
          </a:xfrm>
          <a:prstGeom prst="rect">
            <a:avLst/>
          </a:prstGeom>
          <a:noFill/>
        </p:spPr>
        <p:txBody>
          <a:bodyPr wrap="square">
            <a:spAutoFit/>
          </a:bodyPr>
          <a:lstStyle/>
          <a:p>
            <a:pPr marL="0" marR="0" algn="ctr" fontAlgn="base">
              <a:lnSpc>
                <a:spcPct val="107000"/>
              </a:lnSpc>
              <a:spcBef>
                <a:spcPts val="0"/>
              </a:spcBef>
              <a:spcAft>
                <a:spcPts val="800"/>
              </a:spcAft>
            </a:pPr>
            <a:r>
              <a:rPr lang="en-US" sz="1800" kern="1200" dirty="0">
                <a:solidFill>
                  <a:srgbClr val="211D1E"/>
                </a:solidFill>
                <a:effectLst/>
                <a:latin typeface="Seravek Light"/>
                <a:ea typeface="Calibri" panose="020F0502020204030204" pitchFamily="34" charset="0"/>
                <a:cs typeface="Times New Roman" panose="02020603050405020304" pitchFamily="18" charset="0"/>
              </a:rPr>
              <a:t>Spring Issue sent out late April, Summer Issue sent out early June,  Fall Issue sent out early Sept, Winter Issue sent out early Dec</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6DFCA8F3-3D39-B7A3-E7DE-73039D5D0DAB}"/>
              </a:ext>
            </a:extLst>
          </p:cNvPr>
          <p:cNvPicPr>
            <a:picLocks noChangeAspect="1"/>
          </p:cNvPicPr>
          <p:nvPr/>
        </p:nvPicPr>
        <p:blipFill>
          <a:blip r:embed="rId4"/>
          <a:stretch>
            <a:fillRect/>
          </a:stretch>
        </p:blipFill>
        <p:spPr>
          <a:xfrm>
            <a:off x="4162487" y="3494290"/>
            <a:ext cx="2386903" cy="2013613"/>
          </a:xfrm>
          <a:prstGeom prst="rect">
            <a:avLst/>
          </a:prstGeom>
        </p:spPr>
      </p:pic>
    </p:spTree>
    <p:extLst>
      <p:ext uri="{BB962C8B-B14F-4D97-AF65-F5344CB8AC3E}">
        <p14:creationId xmlns:p14="http://schemas.microsoft.com/office/powerpoint/2010/main" val="2664866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40DBFA5-209C-493F-8E1D-7EE16ABFFF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381268"/>
            <a:ext cx="3637234" cy="1893766"/>
          </a:xfrm>
          <a:prstGeom prst="rect">
            <a:avLst/>
          </a:prstGeom>
        </p:spPr>
      </p:pic>
      <p:sp>
        <p:nvSpPr>
          <p:cNvPr id="7" name="TextBox 6">
            <a:extLst>
              <a:ext uri="{FF2B5EF4-FFF2-40B4-BE49-F238E27FC236}">
                <a16:creationId xmlns:a16="http://schemas.microsoft.com/office/drawing/2014/main" id="{B7294A4F-AEE3-4426-B08B-ACE6074CBB18}"/>
              </a:ext>
            </a:extLst>
          </p:cNvPr>
          <p:cNvSpPr txBox="1"/>
          <p:nvPr/>
        </p:nvSpPr>
        <p:spPr>
          <a:xfrm>
            <a:off x="3272207" y="2348946"/>
            <a:ext cx="2590800" cy="646331"/>
          </a:xfrm>
          <a:prstGeom prst="rect">
            <a:avLst/>
          </a:prstGeom>
          <a:noFill/>
        </p:spPr>
        <p:txBody>
          <a:bodyPr wrap="square" rtlCol="0">
            <a:spAutoFit/>
          </a:bodyPr>
          <a:lstStyle/>
          <a:p>
            <a:r>
              <a:rPr lang="en-US" dirty="0">
                <a:hlinkClick r:id="rId3"/>
              </a:rPr>
              <a:t>info@michiganforhire.org</a:t>
            </a:r>
            <a:endParaRPr lang="en-US" dirty="0"/>
          </a:p>
          <a:p>
            <a:endParaRPr lang="en-US" dirty="0"/>
          </a:p>
        </p:txBody>
      </p:sp>
      <p:sp>
        <p:nvSpPr>
          <p:cNvPr id="10" name="Rectangle 9">
            <a:extLst>
              <a:ext uri="{FF2B5EF4-FFF2-40B4-BE49-F238E27FC236}">
                <a16:creationId xmlns:a16="http://schemas.microsoft.com/office/drawing/2014/main" id="{C670CADD-35B8-4BF1-B534-3128F6D726F7}"/>
              </a:ext>
            </a:extLst>
          </p:cNvPr>
          <p:cNvSpPr/>
          <p:nvPr/>
        </p:nvSpPr>
        <p:spPr>
          <a:xfrm>
            <a:off x="171834" y="381000"/>
            <a:ext cx="2418966" cy="8290090"/>
          </a:xfrm>
          <a:prstGeom prst="rect">
            <a:avLst/>
          </a:prstGeom>
          <a:solidFill>
            <a:schemeClr val="tx1"/>
          </a:solidFill>
        </p:spPr>
        <p:txBody>
          <a:bodyPr wrap="square">
            <a:spAutoFit/>
          </a:bodyPr>
          <a:lstStyle/>
          <a:p>
            <a:pPr lvl="0">
              <a:lnSpc>
                <a:spcPct val="250000"/>
              </a:lnSpc>
            </a:pPr>
            <a:r>
              <a:rPr lang="en-US" b="1" dirty="0">
                <a:solidFill>
                  <a:schemeClr val="bg1"/>
                </a:solidFill>
              </a:rPr>
              <a:t>Providing a recruitment program to central &amp; northern Michigan combining the power of Black Diamond’s audio mediums with Michigan For Hire to create a powerful recruitment and employee/employer matching program.</a:t>
            </a:r>
          </a:p>
        </p:txBody>
      </p:sp>
      <p:sp>
        <p:nvSpPr>
          <p:cNvPr id="11" name="TextBox 10">
            <a:extLst>
              <a:ext uri="{FF2B5EF4-FFF2-40B4-BE49-F238E27FC236}">
                <a16:creationId xmlns:a16="http://schemas.microsoft.com/office/drawing/2014/main" id="{594442D6-7520-4374-B44E-EBE8C93AE7B7}"/>
              </a:ext>
            </a:extLst>
          </p:cNvPr>
          <p:cNvSpPr txBox="1"/>
          <p:nvPr/>
        </p:nvSpPr>
        <p:spPr>
          <a:xfrm>
            <a:off x="2598633" y="7455161"/>
            <a:ext cx="4255619" cy="1261884"/>
          </a:xfrm>
          <a:prstGeom prst="rect">
            <a:avLst/>
          </a:prstGeom>
          <a:noFill/>
        </p:spPr>
        <p:txBody>
          <a:bodyPr wrap="square" rtlCol="0">
            <a:spAutoFit/>
          </a:bodyPr>
          <a:lstStyle/>
          <a:p>
            <a:pPr algn="ctr"/>
            <a:r>
              <a:rPr lang="en-US" sz="2400" dirty="0"/>
              <a:t>Get started by going on-line to </a:t>
            </a:r>
            <a:r>
              <a:rPr lang="en-US" sz="2400" dirty="0">
                <a:hlinkClick r:id="rId4"/>
              </a:rPr>
              <a:t>www.michiganforhire.org</a:t>
            </a:r>
            <a:endParaRPr lang="en-US" sz="2400" dirty="0"/>
          </a:p>
          <a:p>
            <a:endParaRPr lang="en-US" sz="1200" dirty="0"/>
          </a:p>
          <a:p>
            <a:pPr algn="ctr"/>
            <a:r>
              <a:rPr lang="en-US" sz="1600" b="1" dirty="0"/>
              <a:t>Sign-up for the level that makes sense for you!</a:t>
            </a:r>
          </a:p>
        </p:txBody>
      </p:sp>
      <p:pic>
        <p:nvPicPr>
          <p:cNvPr id="3" name="Picture 2">
            <a:extLst>
              <a:ext uri="{FF2B5EF4-FFF2-40B4-BE49-F238E27FC236}">
                <a16:creationId xmlns:a16="http://schemas.microsoft.com/office/drawing/2014/main" id="{FFBC5376-01C0-4359-BCCA-036E146122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95153" y="5188754"/>
            <a:ext cx="3371539" cy="2051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24413ACB-1A50-45CB-ADEA-4C49A71C77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13892" y="2934078"/>
            <a:ext cx="3352801" cy="19793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462704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91E39B4-C990-43E8-08DA-F74261A92259}"/>
              </a:ext>
            </a:extLst>
          </p:cNvPr>
          <p:cNvSpPr txBox="1"/>
          <p:nvPr/>
        </p:nvSpPr>
        <p:spPr>
          <a:xfrm>
            <a:off x="152400" y="304800"/>
            <a:ext cx="6553200" cy="6155531"/>
          </a:xfrm>
          <a:prstGeom prst="rect">
            <a:avLst/>
          </a:prstGeom>
          <a:noFill/>
        </p:spPr>
        <p:txBody>
          <a:bodyPr wrap="square">
            <a:spAutoFit/>
          </a:bodyPr>
          <a:lstStyle/>
          <a:p>
            <a:r>
              <a:rPr lang="en-US" b="0" i="0" dirty="0">
                <a:solidFill>
                  <a:srgbClr val="555555"/>
                </a:solidFill>
                <a:effectLst/>
                <a:latin typeface="Open Sans" panose="020B0606030504020204" pitchFamily="34" charset="0"/>
              </a:rPr>
              <a:t>There have been studies that prove radio's ability to complement other media and drive brand awareness, as well as increase return-on-ad spend. Additionally, as today's advertisers and agencies begin to focus on attribution, radio can now quantify its impact on campaigns. Various organizations can now pinpoint shifts in behavior with digital technology.</a:t>
            </a:r>
          </a:p>
          <a:p>
            <a:endParaRPr lang="en-US" dirty="0">
              <a:solidFill>
                <a:srgbClr val="555555"/>
              </a:solidFill>
              <a:latin typeface="Open Sans" panose="020B0606030504020204" pitchFamily="34" charset="0"/>
            </a:endParaRPr>
          </a:p>
          <a:p>
            <a:endParaRPr lang="en-US" dirty="0">
              <a:solidFill>
                <a:srgbClr val="555555"/>
              </a:solidFill>
              <a:latin typeface="Open Sans" panose="020B0606030504020204" pitchFamily="34" charset="0"/>
            </a:endParaRPr>
          </a:p>
          <a:p>
            <a:endParaRPr lang="en-US" dirty="0">
              <a:solidFill>
                <a:srgbClr val="555555"/>
              </a:solidFill>
              <a:latin typeface="Open Sans" panose="020B0606030504020204" pitchFamily="34" charset="0"/>
            </a:endParaRPr>
          </a:p>
          <a:p>
            <a:endParaRPr lang="en-US" dirty="0">
              <a:solidFill>
                <a:srgbClr val="555555"/>
              </a:solidFill>
              <a:latin typeface="Open Sans" panose="020B0606030504020204" pitchFamily="34" charset="0"/>
            </a:endParaRPr>
          </a:p>
          <a:p>
            <a:endParaRPr lang="en-US" dirty="0">
              <a:solidFill>
                <a:srgbClr val="555555"/>
              </a:solidFill>
              <a:latin typeface="Open Sans" panose="020B0606030504020204" pitchFamily="34" charset="0"/>
            </a:endParaRPr>
          </a:p>
          <a:p>
            <a:endParaRPr lang="en-US" dirty="0">
              <a:solidFill>
                <a:srgbClr val="555555"/>
              </a:solidFill>
              <a:latin typeface="Open Sans" panose="020B0606030504020204" pitchFamily="34" charset="0"/>
            </a:endParaRPr>
          </a:p>
          <a:p>
            <a:endParaRPr lang="en-US" dirty="0">
              <a:solidFill>
                <a:srgbClr val="555555"/>
              </a:solidFill>
              <a:latin typeface="Open Sans" panose="020B0606030504020204" pitchFamily="34" charset="0"/>
            </a:endParaRPr>
          </a:p>
          <a:p>
            <a:br>
              <a:rPr lang="en-US" dirty="0"/>
            </a:br>
            <a:endParaRPr lang="en-US" dirty="0"/>
          </a:p>
          <a:p>
            <a:endParaRPr lang="en-US" dirty="0"/>
          </a:p>
          <a:p>
            <a:br>
              <a:rPr lang="en-US" dirty="0"/>
            </a:br>
            <a:r>
              <a:rPr lang="en-US" sz="1400" b="0" i="0" dirty="0">
                <a:solidFill>
                  <a:srgbClr val="555555"/>
                </a:solidFill>
                <a:effectLst/>
                <a:latin typeface="Open Sans" panose="020B0606030504020204" pitchFamily="34" charset="0"/>
              </a:rPr>
              <a:t>As the top source for music discovery and audio entertainment, radio has a dominant role among listeners of all generations and age groups. Radio and the personalities on those stations are companions, something that keeps the listener company, elevates their mood, informs them and makes them think and laugh.</a:t>
            </a:r>
            <a:endParaRPr lang="en-US" dirty="0"/>
          </a:p>
        </p:txBody>
      </p:sp>
      <p:pic>
        <p:nvPicPr>
          <p:cNvPr id="3" name="Picture 2">
            <a:extLst>
              <a:ext uri="{FF2B5EF4-FFF2-40B4-BE49-F238E27FC236}">
                <a16:creationId xmlns:a16="http://schemas.microsoft.com/office/drawing/2014/main" id="{7F070958-838D-3AA9-3F89-39BD08FFBD1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57200" y="2509314"/>
            <a:ext cx="5943600" cy="2791968"/>
          </a:xfrm>
          <a:prstGeom prst="rect">
            <a:avLst/>
          </a:prstGeom>
        </p:spPr>
      </p:pic>
      <p:pic>
        <p:nvPicPr>
          <p:cNvPr id="5" name="Picture 4">
            <a:extLst>
              <a:ext uri="{FF2B5EF4-FFF2-40B4-BE49-F238E27FC236}">
                <a16:creationId xmlns:a16="http://schemas.microsoft.com/office/drawing/2014/main" id="{940DC0B9-75D7-FAE0-6371-072E0DD5E94E}"/>
              </a:ext>
            </a:extLst>
          </p:cNvPr>
          <p:cNvPicPr>
            <a:picLocks noChangeAspect="1"/>
          </p:cNvPicPr>
          <p:nvPr/>
        </p:nvPicPr>
        <p:blipFill rotWithShape="1">
          <a:blip r:embed="rId4"/>
          <a:srcRect t="26724" r="3261" b="21181"/>
          <a:stretch/>
        </p:blipFill>
        <p:spPr>
          <a:xfrm>
            <a:off x="38100" y="6705600"/>
            <a:ext cx="6781800" cy="2009633"/>
          </a:xfrm>
          <a:prstGeom prst="rect">
            <a:avLst/>
          </a:prstGeom>
        </p:spPr>
      </p:pic>
      <p:sp>
        <p:nvSpPr>
          <p:cNvPr id="9" name="TextBox 8">
            <a:extLst>
              <a:ext uri="{FF2B5EF4-FFF2-40B4-BE49-F238E27FC236}">
                <a16:creationId xmlns:a16="http://schemas.microsoft.com/office/drawing/2014/main" id="{9C0ED60B-EFEE-480F-BC6B-0D8B15572C85}"/>
              </a:ext>
            </a:extLst>
          </p:cNvPr>
          <p:cNvSpPr txBox="1"/>
          <p:nvPr/>
        </p:nvSpPr>
        <p:spPr>
          <a:xfrm>
            <a:off x="152400" y="6383179"/>
            <a:ext cx="4992974" cy="246221"/>
          </a:xfrm>
          <a:prstGeom prst="rect">
            <a:avLst/>
          </a:prstGeom>
          <a:noFill/>
        </p:spPr>
        <p:txBody>
          <a:bodyPr wrap="square">
            <a:spAutoFit/>
          </a:bodyPr>
          <a:lstStyle/>
          <a:p>
            <a:r>
              <a:rPr lang="en-US" sz="1000" b="0" i="0" dirty="0">
                <a:solidFill>
                  <a:srgbClr val="555555"/>
                </a:solidFill>
                <a:effectLst/>
              </a:rPr>
              <a:t>SOURCE: 2021 Radio Advertising Bureau</a:t>
            </a:r>
            <a:endParaRPr lang="en-US" sz="1000" dirty="0"/>
          </a:p>
        </p:txBody>
      </p:sp>
    </p:spTree>
    <p:extLst>
      <p:ext uri="{BB962C8B-B14F-4D97-AF65-F5344CB8AC3E}">
        <p14:creationId xmlns:p14="http://schemas.microsoft.com/office/powerpoint/2010/main" val="17828382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91CDBC1-299E-E83F-0E8C-0B14D57857D3}"/>
              </a:ext>
            </a:extLst>
          </p:cNvPr>
          <p:cNvSpPr txBox="1"/>
          <p:nvPr/>
        </p:nvSpPr>
        <p:spPr>
          <a:xfrm>
            <a:off x="28140" y="267275"/>
            <a:ext cx="6841760" cy="6937733"/>
          </a:xfrm>
          <a:prstGeom prst="rect">
            <a:avLst/>
          </a:prstGeom>
          <a:noFill/>
        </p:spPr>
        <p:txBody>
          <a:bodyPr wrap="square">
            <a:spAutoFit/>
          </a:bodyPr>
          <a:lstStyle/>
          <a:p>
            <a:pPr>
              <a:lnSpc>
                <a:spcPct val="150000"/>
              </a:lnSpc>
            </a:pPr>
            <a:r>
              <a:rPr lang="en-US" sz="1600" b="1" i="0" dirty="0">
                <a:solidFill>
                  <a:srgbClr val="555555"/>
                </a:solidFill>
                <a:effectLst/>
              </a:rPr>
              <a:t>Radio remains relevant in today's world of time-starved consumers</a:t>
            </a:r>
            <a:r>
              <a:rPr lang="en-US" sz="1400" b="0" i="0" dirty="0">
                <a:solidFill>
                  <a:srgbClr val="555555"/>
                </a:solidFill>
                <a:effectLst/>
              </a:rPr>
              <a:t>. As the original mobile and social medium, it provides programming content meeting the entertainment needs of people according to their demography, geography, ethnography, etc., via its thousands of commercial radio stations, streams, multicasts and podcasts.</a:t>
            </a:r>
            <a:br>
              <a:rPr lang="en-US" sz="1000" dirty="0"/>
            </a:br>
            <a:br>
              <a:rPr lang="en-US" sz="1000" dirty="0"/>
            </a:br>
            <a:r>
              <a:rPr lang="en-US" b="1" i="0" dirty="0">
                <a:solidFill>
                  <a:srgbClr val="555555"/>
                </a:solidFill>
                <a:effectLst/>
              </a:rPr>
              <a:t>Radio is ubiquitous</a:t>
            </a:r>
            <a:r>
              <a:rPr lang="en-US" sz="1400" b="0" i="0" dirty="0">
                <a:solidFill>
                  <a:srgbClr val="555555"/>
                </a:solidFill>
                <a:effectLst/>
              </a:rPr>
              <a:t>, reaching consumers on-air, online, on-site and on demand whether they are at home, at work or in their car. It is a passive medium allowing consumers to multi-task and listen while they work or play in today's world.</a:t>
            </a:r>
          </a:p>
          <a:p>
            <a:pPr>
              <a:lnSpc>
                <a:spcPct val="150000"/>
              </a:lnSpc>
            </a:pPr>
            <a:endParaRPr lang="en-US" sz="1400" dirty="0">
              <a:solidFill>
                <a:srgbClr val="555555"/>
              </a:solidFill>
            </a:endParaRPr>
          </a:p>
          <a:p>
            <a:pPr>
              <a:lnSpc>
                <a:spcPct val="150000"/>
              </a:lnSpc>
            </a:pPr>
            <a:endParaRPr lang="en-US" sz="1400" b="0" i="0" dirty="0">
              <a:solidFill>
                <a:srgbClr val="555555"/>
              </a:solidFill>
              <a:effectLst/>
            </a:endParaRPr>
          </a:p>
          <a:p>
            <a:pPr>
              <a:lnSpc>
                <a:spcPct val="150000"/>
              </a:lnSpc>
            </a:pPr>
            <a:endParaRPr lang="en-US" sz="1400" dirty="0">
              <a:solidFill>
                <a:srgbClr val="555555"/>
              </a:solidFill>
            </a:endParaRPr>
          </a:p>
          <a:p>
            <a:pPr>
              <a:lnSpc>
                <a:spcPct val="150000"/>
              </a:lnSpc>
            </a:pPr>
            <a:endParaRPr lang="en-US" sz="1400" dirty="0">
              <a:solidFill>
                <a:srgbClr val="555555"/>
              </a:solidFill>
            </a:endParaRPr>
          </a:p>
          <a:p>
            <a:pPr>
              <a:lnSpc>
                <a:spcPct val="150000"/>
              </a:lnSpc>
            </a:pPr>
            <a:endParaRPr lang="en-US" sz="1400" dirty="0">
              <a:solidFill>
                <a:srgbClr val="555555"/>
              </a:solidFill>
            </a:endParaRPr>
          </a:p>
          <a:p>
            <a:pPr>
              <a:lnSpc>
                <a:spcPct val="150000"/>
              </a:lnSpc>
            </a:pPr>
            <a:br>
              <a:rPr lang="en-US" sz="1400" dirty="0"/>
            </a:br>
            <a:br>
              <a:rPr lang="en-US" sz="1400" dirty="0"/>
            </a:br>
            <a:r>
              <a:rPr lang="en-US" sz="1400" b="0" i="0" dirty="0">
                <a:solidFill>
                  <a:srgbClr val="555555"/>
                </a:solidFill>
                <a:effectLst/>
              </a:rPr>
              <a:t>It is a reach medium, delivering messages 24/7 to consumers personally, one-on-one, in an attentive environment. It provides information as it reaches consumers closest to their time of purchase, as they drive to or from work, or even during a lunch break. When used synergistically with other media, it increases brand awareness, brand recall, and an advertiser's ROI. In various studies, it has also proven to increase website visitation and purchase likelihood.</a:t>
            </a:r>
            <a:endParaRPr lang="en-US" sz="1400" dirty="0"/>
          </a:p>
        </p:txBody>
      </p:sp>
      <p:grpSp>
        <p:nvGrpSpPr>
          <p:cNvPr id="2" name="Group 1">
            <a:extLst>
              <a:ext uri="{FF2B5EF4-FFF2-40B4-BE49-F238E27FC236}">
                <a16:creationId xmlns:a16="http://schemas.microsoft.com/office/drawing/2014/main" id="{5B124A53-3548-28C8-FCF1-889B4B8FE3C7}"/>
              </a:ext>
            </a:extLst>
          </p:cNvPr>
          <p:cNvGrpSpPr/>
          <p:nvPr/>
        </p:nvGrpSpPr>
        <p:grpSpPr>
          <a:xfrm>
            <a:off x="211508" y="2667000"/>
            <a:ext cx="6434982" cy="2447364"/>
            <a:chOff x="226102" y="4698510"/>
            <a:chExt cx="6434982" cy="2447364"/>
          </a:xfrm>
        </p:grpSpPr>
        <p:pic>
          <p:nvPicPr>
            <p:cNvPr id="3" name="Picture 2">
              <a:extLst>
                <a:ext uri="{FF2B5EF4-FFF2-40B4-BE49-F238E27FC236}">
                  <a16:creationId xmlns:a16="http://schemas.microsoft.com/office/drawing/2014/main" id="{1B759455-43F8-81F0-30A9-B480C1913AE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082236" y="5114690"/>
              <a:ext cx="3018578" cy="2012385"/>
            </a:xfrm>
            <a:prstGeom prst="rect">
              <a:avLst/>
            </a:prstGeom>
          </p:spPr>
        </p:pic>
        <p:pic>
          <p:nvPicPr>
            <p:cNvPr id="4" name="Picture 3">
              <a:extLst>
                <a:ext uri="{FF2B5EF4-FFF2-40B4-BE49-F238E27FC236}">
                  <a16:creationId xmlns:a16="http://schemas.microsoft.com/office/drawing/2014/main" id="{019EAA43-D7D6-3B2F-30ED-B0CD11FCEE91}"/>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5969"/>
            <a:stretch/>
          </p:blipFill>
          <p:spPr>
            <a:xfrm>
              <a:off x="228601" y="5096162"/>
              <a:ext cx="1993692" cy="1581705"/>
            </a:xfrm>
            <a:prstGeom prst="rect">
              <a:avLst/>
            </a:prstGeom>
          </p:spPr>
        </p:pic>
        <p:pic>
          <p:nvPicPr>
            <p:cNvPr id="5" name="Picture 4">
              <a:extLst>
                <a:ext uri="{FF2B5EF4-FFF2-40B4-BE49-F238E27FC236}">
                  <a16:creationId xmlns:a16="http://schemas.microsoft.com/office/drawing/2014/main" id="{754F8985-C076-906D-3F5E-F47F52A8E6F5}"/>
                </a:ext>
              </a:extLst>
            </p:cNvPr>
            <p:cNvPicPr>
              <a:picLocks noChangeAspect="1"/>
            </p:cNvPicPr>
            <p:nvPr/>
          </p:nvPicPr>
          <p:blipFill>
            <a:blip r:embed="rId6" cstate="print">
              <a:clrChange>
                <a:clrFrom>
                  <a:srgbClr val="E6E6E5"/>
                </a:clrFrom>
                <a:clrTo>
                  <a:srgbClr val="E6E6E5">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539294" y="6003189"/>
              <a:ext cx="1121790" cy="1121790"/>
            </a:xfrm>
            <a:prstGeom prst="rect">
              <a:avLst/>
            </a:prstGeom>
          </p:spPr>
        </p:pic>
        <p:pic>
          <p:nvPicPr>
            <p:cNvPr id="6" name="Picture 5">
              <a:extLst>
                <a:ext uri="{FF2B5EF4-FFF2-40B4-BE49-F238E27FC236}">
                  <a16:creationId xmlns:a16="http://schemas.microsoft.com/office/drawing/2014/main" id="{16BEF8DA-08D9-45D8-9318-F62D05CF0B9D}"/>
                </a:ext>
              </a:extLst>
            </p:cNvPr>
            <p:cNvPicPr>
              <a:picLocks noChangeAspect="1"/>
            </p:cNvPicPr>
            <p:nvPr/>
          </p:nvPicPr>
          <p:blipFill>
            <a:blip r:embed="rId8" cstate="print">
              <a:clrChange>
                <a:clrFrom>
                  <a:srgbClr val="FBF9FA"/>
                </a:clrFrom>
                <a:clrTo>
                  <a:srgbClr val="FBF9FA">
                    <a:alpha val="0"/>
                  </a:srgbClr>
                </a:clrTo>
              </a:clrChange>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841587" y="4698510"/>
              <a:ext cx="1622026" cy="2433040"/>
            </a:xfrm>
            <a:prstGeom prst="rect">
              <a:avLst/>
            </a:prstGeom>
          </p:spPr>
        </p:pic>
        <p:pic>
          <p:nvPicPr>
            <p:cNvPr id="7" name="Picture 6">
              <a:extLst>
                <a:ext uri="{FF2B5EF4-FFF2-40B4-BE49-F238E27FC236}">
                  <a16:creationId xmlns:a16="http://schemas.microsoft.com/office/drawing/2014/main" id="{FB8D742F-6A36-6DC9-44CF-9EB921191C0F}"/>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5847355" y="5102988"/>
              <a:ext cx="812025" cy="895726"/>
            </a:xfrm>
            <a:prstGeom prst="rect">
              <a:avLst/>
            </a:prstGeom>
          </p:spPr>
        </p:pic>
        <p:pic>
          <p:nvPicPr>
            <p:cNvPr id="8" name="Picture 7">
              <a:extLst>
                <a:ext uri="{FF2B5EF4-FFF2-40B4-BE49-F238E27FC236}">
                  <a16:creationId xmlns:a16="http://schemas.microsoft.com/office/drawing/2014/main" id="{CE099866-A1F9-5F83-4889-F6659A13C913}"/>
                </a:ext>
              </a:extLst>
            </p:cNvPr>
            <p:cNvPicPr>
              <a:picLocks noChangeAspect="1"/>
            </p:cNvPicPr>
            <p:nvPr/>
          </p:nvPicPr>
          <p:blipFill>
            <a:blip r:embed="rId12" cstate="print">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226102" y="6116552"/>
              <a:ext cx="1831298" cy="1029322"/>
            </a:xfrm>
            <a:prstGeom prst="rect">
              <a:avLst/>
            </a:prstGeom>
          </p:spPr>
        </p:pic>
      </p:grpSp>
      <p:sp>
        <p:nvSpPr>
          <p:cNvPr id="14" name="TextBox 13">
            <a:extLst>
              <a:ext uri="{FF2B5EF4-FFF2-40B4-BE49-F238E27FC236}">
                <a16:creationId xmlns:a16="http://schemas.microsoft.com/office/drawing/2014/main" id="{EEE80672-335E-4E3D-2D8C-FA55EA9376A7}"/>
              </a:ext>
            </a:extLst>
          </p:cNvPr>
          <p:cNvSpPr txBox="1"/>
          <p:nvPr/>
        </p:nvSpPr>
        <p:spPr>
          <a:xfrm>
            <a:off x="16240" y="7239000"/>
            <a:ext cx="6825519"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en-US" sz="1400" b="1" i="0" dirty="0">
                <a:solidFill>
                  <a:schemeClr val="bg1"/>
                </a:solidFill>
                <a:effectLst/>
                <a:latin typeface="Open Sans" panose="020B0606030504020204" pitchFamily="34" charset="0"/>
              </a:rPr>
              <a:t>Radio is resilient. </a:t>
            </a:r>
            <a:r>
              <a:rPr lang="en-US" sz="1400" b="0" i="0" dirty="0">
                <a:solidFill>
                  <a:schemeClr val="bg1"/>
                </a:solidFill>
                <a:effectLst/>
                <a:latin typeface="Open Sans" panose="020B0606030504020204" pitchFamily="34" charset="0"/>
              </a:rPr>
              <a:t>Its accessibility continues to expand with technology. Innovations in this same technology are both enhancing and expanding radio's ability to provide content to listeners whenever, wherever they want it on-air, online, or on demand. </a:t>
            </a:r>
            <a:endParaRPr lang="en-US" sz="1400" dirty="0">
              <a:solidFill>
                <a:schemeClr val="bg1"/>
              </a:solidFill>
            </a:endParaRPr>
          </a:p>
        </p:txBody>
      </p:sp>
      <p:sp>
        <p:nvSpPr>
          <p:cNvPr id="15" name="TextBox 14">
            <a:extLst>
              <a:ext uri="{FF2B5EF4-FFF2-40B4-BE49-F238E27FC236}">
                <a16:creationId xmlns:a16="http://schemas.microsoft.com/office/drawing/2014/main" id="{47BB2CCD-B319-7A9E-188A-6550B44D7F0A}"/>
              </a:ext>
            </a:extLst>
          </p:cNvPr>
          <p:cNvSpPr txBox="1"/>
          <p:nvPr/>
        </p:nvSpPr>
        <p:spPr>
          <a:xfrm>
            <a:off x="4576931" y="6958787"/>
            <a:ext cx="4992974" cy="246221"/>
          </a:xfrm>
          <a:prstGeom prst="rect">
            <a:avLst/>
          </a:prstGeom>
          <a:noFill/>
        </p:spPr>
        <p:txBody>
          <a:bodyPr wrap="square">
            <a:spAutoFit/>
          </a:bodyPr>
          <a:lstStyle/>
          <a:p>
            <a:r>
              <a:rPr lang="en-US" sz="1000" b="0" i="0" dirty="0">
                <a:solidFill>
                  <a:srgbClr val="555555"/>
                </a:solidFill>
                <a:effectLst/>
              </a:rPr>
              <a:t>SOURCE: 2021 Radio Advertising Bureau</a:t>
            </a:r>
            <a:endParaRPr lang="en-US" sz="1000" dirty="0"/>
          </a:p>
        </p:txBody>
      </p:sp>
    </p:spTree>
    <p:extLst>
      <p:ext uri="{BB962C8B-B14F-4D97-AF65-F5344CB8AC3E}">
        <p14:creationId xmlns:p14="http://schemas.microsoft.com/office/powerpoint/2010/main" val="1904425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4251DC-283B-4AD6-8CA8-0B2D223089C3}"/>
              </a:ext>
            </a:extLst>
          </p:cNvPr>
          <p:cNvPicPr>
            <a:picLocks noChangeAspect="1"/>
          </p:cNvPicPr>
          <p:nvPr/>
        </p:nvPicPr>
        <p:blipFill rotWithShape="1">
          <a:blip r:embed="rId2"/>
          <a:srcRect l="32500" t="12963" r="34166" b="43333"/>
          <a:stretch/>
        </p:blipFill>
        <p:spPr>
          <a:xfrm>
            <a:off x="19373" y="304800"/>
            <a:ext cx="6819254" cy="5029200"/>
          </a:xfrm>
          <a:prstGeom prst="rect">
            <a:avLst/>
          </a:prstGeom>
        </p:spPr>
      </p:pic>
      <p:grpSp>
        <p:nvGrpSpPr>
          <p:cNvPr id="9" name="Group 8">
            <a:extLst>
              <a:ext uri="{FF2B5EF4-FFF2-40B4-BE49-F238E27FC236}">
                <a16:creationId xmlns:a16="http://schemas.microsoft.com/office/drawing/2014/main" id="{F8A90700-8E14-42E8-8C15-D2E33E688190}"/>
              </a:ext>
            </a:extLst>
          </p:cNvPr>
          <p:cNvGrpSpPr/>
          <p:nvPr/>
        </p:nvGrpSpPr>
        <p:grpSpPr>
          <a:xfrm>
            <a:off x="304800" y="6096000"/>
            <a:ext cx="1790705" cy="1717587"/>
            <a:chOff x="8001000" y="1907212"/>
            <a:chExt cx="1790705" cy="1717587"/>
          </a:xfrm>
        </p:grpSpPr>
        <p:pic>
          <p:nvPicPr>
            <p:cNvPr id="5" name="Picture 4">
              <a:extLst>
                <a:ext uri="{FF2B5EF4-FFF2-40B4-BE49-F238E27FC236}">
                  <a16:creationId xmlns:a16="http://schemas.microsoft.com/office/drawing/2014/main" id="{FCB4C72E-BD36-4774-A717-368339BFAEFE}"/>
                </a:ext>
              </a:extLst>
            </p:cNvPr>
            <p:cNvPicPr>
              <a:picLocks noChangeAspect="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001000" y="1907212"/>
              <a:ext cx="1790704" cy="743024"/>
            </a:xfrm>
            <a:prstGeom prst="rect">
              <a:avLst/>
            </a:prstGeom>
          </p:spPr>
        </p:pic>
        <p:pic>
          <p:nvPicPr>
            <p:cNvPr id="7" name="Picture 6">
              <a:extLst>
                <a:ext uri="{FF2B5EF4-FFF2-40B4-BE49-F238E27FC236}">
                  <a16:creationId xmlns:a16="http://schemas.microsoft.com/office/drawing/2014/main" id="{3E9F5666-3A84-4D9B-BAA2-14C48D654D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01000" y="2895600"/>
              <a:ext cx="1790705" cy="729199"/>
            </a:xfrm>
            <a:prstGeom prst="rect">
              <a:avLst/>
            </a:prstGeom>
          </p:spPr>
        </p:pic>
        <p:sp>
          <p:nvSpPr>
            <p:cNvPr id="8" name="Rectangle 7">
              <a:extLst>
                <a:ext uri="{FF2B5EF4-FFF2-40B4-BE49-F238E27FC236}">
                  <a16:creationId xmlns:a16="http://schemas.microsoft.com/office/drawing/2014/main" id="{365AF1B0-4BC8-43B8-92C3-FA749A124344}"/>
                </a:ext>
              </a:extLst>
            </p:cNvPr>
            <p:cNvSpPr/>
            <p:nvPr/>
          </p:nvSpPr>
          <p:spPr>
            <a:xfrm>
              <a:off x="8631696" y="2364351"/>
              <a:ext cx="529312"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p>
          </p:txBody>
        </p:sp>
      </p:grpSp>
      <p:sp>
        <p:nvSpPr>
          <p:cNvPr id="11" name="TextBox 10">
            <a:extLst>
              <a:ext uri="{FF2B5EF4-FFF2-40B4-BE49-F238E27FC236}">
                <a16:creationId xmlns:a16="http://schemas.microsoft.com/office/drawing/2014/main" id="{160B901B-DA36-407B-9C94-75B9D81E908E}"/>
              </a:ext>
            </a:extLst>
          </p:cNvPr>
          <p:cNvSpPr txBox="1"/>
          <p:nvPr/>
        </p:nvSpPr>
        <p:spPr>
          <a:xfrm>
            <a:off x="2379208" y="5445478"/>
            <a:ext cx="4343400" cy="3277820"/>
          </a:xfrm>
          <a:prstGeom prst="rect">
            <a:avLst/>
          </a:prstGeom>
          <a:noFill/>
        </p:spPr>
        <p:txBody>
          <a:bodyPr wrap="square" rtlCol="0">
            <a:spAutoFit/>
          </a:bodyPr>
          <a:lstStyle/>
          <a:p>
            <a:r>
              <a:rPr lang="en-US" sz="1400" b="1" dirty="0">
                <a:solidFill>
                  <a:srgbClr val="FF0000"/>
                </a:solidFill>
              </a:rPr>
              <a:t>THOSE WHO HEARD THE RADIO ADS WERE FAR MORE LIKELY TO GO ONLINE TO FIND AND MAKE A PURCHASE FROM THE ADVERTISER.</a:t>
            </a:r>
          </a:p>
          <a:p>
            <a:r>
              <a:rPr lang="en-US" sz="1100" dirty="0"/>
              <a:t>A major retailer wanted to know the impact Radio advertising is having on shopping and purchase behavior. Nielsen conducted a campaign effect study where people were asked </a:t>
            </a:r>
            <a:r>
              <a:rPr lang="en-US" sz="1100" b="1" i="1" dirty="0"/>
              <a:t>“Which of the following actions, if any, did you take after hearing the store ads?” </a:t>
            </a:r>
            <a:r>
              <a:rPr lang="en-US" sz="1100" dirty="0"/>
              <a:t>The responses were separated between those who did not recall hearing a radio (in light blue) and those who recall at least 3 radio ads from this retailers (in dark blue). Store visits were 20% higher among those who heard the radio ads. Visits to the retailer’s website were 75% greater, click-through rates soared 160% for the retailer’s online ads and product searches jumped 40% higher amongst those exposed to the radio ads. Most importantly, radio advertising increased sales instore and online for this retailers. This study not only confirms that radio not only drives consumers to retails locations but it also enhanced e-commerce efforts for brick-and-mortar businesses.</a:t>
            </a:r>
          </a:p>
          <a:p>
            <a:endParaRPr lang="en-US" sz="1100" dirty="0"/>
          </a:p>
        </p:txBody>
      </p:sp>
    </p:spTree>
    <p:extLst>
      <p:ext uri="{BB962C8B-B14F-4D97-AF65-F5344CB8AC3E}">
        <p14:creationId xmlns:p14="http://schemas.microsoft.com/office/powerpoint/2010/main" val="19515124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4753</Words>
  <Application>Microsoft Office PowerPoint</Application>
  <PresentationFormat>On-screen Show (4:3)</PresentationFormat>
  <Paragraphs>437</Paragraphs>
  <Slides>36</Slides>
  <Notes>2</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36</vt:i4>
      </vt:variant>
    </vt:vector>
  </HeadingPairs>
  <TitlesOfParts>
    <vt:vector size="53" baseType="lpstr">
      <vt:lpstr>Arial</vt:lpstr>
      <vt:lpstr>Arial Black</vt:lpstr>
      <vt:lpstr>Arial Narrow</vt:lpstr>
      <vt:lpstr>Calibri</vt:lpstr>
      <vt:lpstr>Calibri Light</vt:lpstr>
      <vt:lpstr>Century Gothic</vt:lpstr>
      <vt:lpstr>Courier New</vt:lpstr>
      <vt:lpstr>Eras Bold ITC</vt:lpstr>
      <vt:lpstr>Franklin Gothic Book</vt:lpstr>
      <vt:lpstr>Helv Children</vt:lpstr>
      <vt:lpstr>Open Sans</vt:lpstr>
      <vt:lpstr>Seravek</vt:lpstr>
      <vt:lpstr>Seravek Light</vt:lpstr>
      <vt:lpstr>Seravek Medium</vt:lpstr>
      <vt:lpstr>Wingdings</vt:lpstr>
      <vt:lpstr>1_Office Theme</vt:lpstr>
      <vt:lpstr>Custom Design</vt:lpstr>
      <vt:lpstr>PowerPoint Presentation</vt:lpstr>
      <vt:lpstr>Black Diamond Broadcasting believes in providing marketing solutions by utilizing the traditional broadcasting of our elite radio stations, and integrating digital and social media platforms, streaming audio on line, and incorporating creative promotions and events.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Alpena Boyne City Cadillac  Charlevoix Cheboygan Gaylord Indian River Kingsley Mackinaw City Petoskey Traverse City St. Ignace Plus, everywhere in between!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Bay City Cadillac Clare Freeland Gaylord Gladwin Grayling Harrison Houghton Lake Lake City Midland Mt. Pleasant Roscommon West Branch Plus, everywhere in between!</vt:lpstr>
      <vt:lpstr>PowerPoint Presentation</vt:lpstr>
      <vt:lpstr>PowerPoint Presentation</vt:lpstr>
      <vt:lpstr>Established, well known on air personalities: Steve in the Mornings 6a-10a Mid-Day Mama, Tammy Thompson 10a-3p Ted in the Afternoon 3p-7p  98.5 WUPS Builds Brand Awareness &amp; Loyalty for your Business Consumers that listen to WUPS are affluent, educated, most own their homes and have established careers.  Specialty Programming: Mike Avery with the Outdoor Magazine. CMU flagship station for Chip football and men’s basketball! Fast Lane with NASCAR Steve  Community Involved: Official radio station of Tip-Up-Town USA &amp;  The AuSable River Canoe Marathon.   98.5 WUPS Featured Core Artist: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dc:creator>
  <cp:lastModifiedBy>Shannone Dunlap</cp:lastModifiedBy>
  <cp:revision>10</cp:revision>
  <cp:lastPrinted>2023-12-07T15:49:21Z</cp:lastPrinted>
  <dcterms:created xsi:type="dcterms:W3CDTF">2016-12-01T00:47:40Z</dcterms:created>
  <dcterms:modified xsi:type="dcterms:W3CDTF">2026-10-12T15:41:42Z</dcterms:modified>
</cp:coreProperties>
</file>